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6858000" cx="12192000"/>
  <p:notesSz cx="6858000" cy="9144000"/>
  <p:embeddedFontLst>
    <p:embeddedFont>
      <p:font typeface="Monda"/>
      <p:regular r:id="rId78"/>
      <p:bold r:id="rId79"/>
    </p:embeddedFont>
    <p:embeddedFont>
      <p:font typeface="Century Gothic"/>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2">
          <p15:clr>
            <a:srgbClr val="A4A3A4"/>
          </p15:clr>
        </p15:guide>
        <p15:guide id="2" pos="360">
          <p15:clr>
            <a:srgbClr val="A4A3A4"/>
          </p15:clr>
        </p15:guide>
        <p15:guide id="3" pos="984">
          <p15:clr>
            <a:srgbClr val="A4A3A4"/>
          </p15:clr>
        </p15:guide>
        <p15:guide id="4" pos="1536">
          <p15:clr>
            <a:srgbClr val="A4A3A4"/>
          </p15:clr>
        </p15:guide>
        <p15:guide id="5" pos="2688">
          <p15:clr>
            <a:srgbClr val="A4A3A4"/>
          </p15:clr>
        </p15:guide>
        <p15:guide id="6" pos="2112">
          <p15:clr>
            <a:srgbClr val="A4A3A4"/>
          </p15:clr>
        </p15:guide>
        <p15:guide id="7" pos="3840">
          <p15:clr>
            <a:srgbClr val="A4A3A4"/>
          </p15:clr>
        </p15:guide>
        <p15:guide id="8" pos="3240">
          <p15:clr>
            <a:srgbClr val="A4A3A4"/>
          </p15:clr>
        </p15:guide>
        <p15:guide id="9" pos="4416">
          <p15:clr>
            <a:srgbClr val="A4A3A4"/>
          </p15:clr>
        </p15:guide>
        <p15:guide id="10" pos="4992">
          <p15:clr>
            <a:srgbClr val="A4A3A4"/>
          </p15:clr>
        </p15:guide>
        <p15:guide id="11" pos="5568">
          <p15:clr>
            <a:srgbClr val="A4A3A4"/>
          </p15:clr>
        </p15:guide>
        <p15:guide id="12" pos="7320">
          <p15:clr>
            <a:srgbClr val="A4A3A4"/>
          </p15:clr>
        </p15:guide>
        <p15:guide id="13" pos="6144">
          <p15:clr>
            <a:srgbClr val="A4A3A4"/>
          </p15:clr>
        </p15:guide>
        <p15:guide id="14" pos="6744">
          <p15:clr>
            <a:srgbClr val="A4A3A4"/>
          </p15:clr>
        </p15:guide>
        <p15:guide id="15" orient="horz" pos="3936">
          <p15:clr>
            <a:srgbClr val="A4A3A4"/>
          </p15:clr>
        </p15:guide>
        <p15:guide id="16" orient="horz" pos="3264">
          <p15:clr>
            <a:srgbClr val="A4A3A4"/>
          </p15:clr>
        </p15:guide>
        <p15:guide id="17" orient="horz" pos="2736">
          <p15:clr>
            <a:srgbClr val="A4A3A4"/>
          </p15:clr>
        </p15:guide>
        <p15:guide id="18" orient="horz" pos="1584">
          <p15:clr>
            <a:srgbClr val="A4A3A4"/>
          </p15:clr>
        </p15:guide>
        <p15:guide id="19" orient="horz" pos="1008">
          <p15:clr>
            <a:srgbClr val="A4A3A4"/>
          </p15:clr>
        </p15:guide>
        <p15:guide id="20" orient="horz" pos="432">
          <p15:clr>
            <a:srgbClr val="A4A3A4"/>
          </p15:clr>
        </p15:guide>
      </p15:sldGuideLst>
    </p:ext>
    <p:ext uri="http://customooxmlschemas.google.com/">
      <go:slidesCustomData xmlns:go="http://customooxmlschemas.google.com/" r:id="rId84" roundtripDataSignature="AMtx7mi0uO6i1dby+cfGmXXydQZnLwmK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4491D8-7A27-4AAA-83B0-DE4ADD6CDCAF}">
  <a:tblStyle styleId="{404491D8-7A27-4AAA-83B0-DE4ADD6CDCAF}"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17BBC11-88C4-4A9F-8B3B-E1217F9BD59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7FA0570-CCB1-4829-A44B-6FFDBE1C9784}"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F896EDA-62FA-4589-AA83-6772E244A1A2}" styleName="Table_3">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12" orient="horz"/>
        <p:guide pos="360"/>
        <p:guide pos="984"/>
        <p:guide pos="1536"/>
        <p:guide pos="2688"/>
        <p:guide pos="2112"/>
        <p:guide pos="3840"/>
        <p:guide pos="3240"/>
        <p:guide pos="4416"/>
        <p:guide pos="4992"/>
        <p:guide pos="5568"/>
        <p:guide pos="7320"/>
        <p:guide pos="6144"/>
        <p:guide pos="6744"/>
        <p:guide pos="3936" orient="horz"/>
        <p:guide pos="3264" orient="horz"/>
        <p:guide pos="2736" orient="horz"/>
        <p:guide pos="1584" orient="horz"/>
        <p:guide pos="1008" orient="horz"/>
        <p:guide pos="4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customschemas.google.com/relationships/presentationmetadata" Target="metadata"/><Relationship Id="rId83" Type="http://schemas.openxmlformats.org/officeDocument/2006/relationships/font" Target="fonts/CenturyGothic-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enturyGothic-regular.fntdata"/><Relationship Id="rId82" Type="http://schemas.openxmlformats.org/officeDocument/2006/relationships/font" Target="fonts/CenturyGothic-italic.fntdata"/><Relationship Id="rId81"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Monda-bold.fntdata"/><Relationship Id="rId34" Type="http://schemas.openxmlformats.org/officeDocument/2006/relationships/slide" Target="slides/slide28.xml"/><Relationship Id="rId78" Type="http://schemas.openxmlformats.org/officeDocument/2006/relationships/font" Target="fonts/Monda-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ad72bb8bc3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1ad72bb8bc3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ad72bb8bc3_1_2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1ad72bb8bc3_1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ad72bb8bc3_1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1ad72bb8bc3_1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f5925a464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1af5925a464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ad72bb8bc3_1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1ad72bb8bc3_1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d72bb8bc3_1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1ad72bb8bc3_1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ad72bb8bc3_1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1ad72bb8bc3_1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d72bb8bc3_1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1ad72bb8bc3_1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ad72bb8bc3_1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1ad72bb8bc3_1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f4e416d32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g1af4e416d3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ad72bb8bc3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1ad72bb8bc3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a9af4bc22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Então, na metodologia, para o primeiro artigo temos um estudo baseado em hierarchical convolutional neural network (HCNN). A proposta consistia em aplicar um modelo P-Net adaptado para imagens 3D e dessa forma eles puderam segmentar a área do tumor. Eles aplicaram o modelo HCNN para prever o tumor e a validação foi feita com datasets começando com 10 até 50 imagens de tomografia e métricas como o coeficiente ou índice Dice e as taxas de sensibilidade e especificidade foram utilizadas para analisar a performance do modelo.</a:t>
            </a:r>
            <a:endParaRPr/>
          </a:p>
          <a:p>
            <a:pPr indent="0" lvl="0" marL="0" rtl="0" algn="l">
              <a:lnSpc>
                <a:spcPct val="100000"/>
              </a:lnSpc>
              <a:spcBef>
                <a:spcPts val="0"/>
              </a:spcBef>
              <a:spcAft>
                <a:spcPts val="0"/>
              </a:spcAft>
              <a:buSzPts val="1400"/>
              <a:buNone/>
            </a:pPr>
            <a:r>
              <a:rPr lang="pt-BR"/>
              <a:t>Em sequência, nós lemos um estudo sobre a extração de características e reconhecimento do nódulo, ou “lump”. Primeiramente, os autores extraíram as características das imagens de tomografia usando o modelo de mistura gaussiana, ou Gaussian Mixture Model, regulado pelo algoritmo expectativa-maximização, e as características resultantes seriam o input do modelo CNN para classificar a amostra como "câncer" ou “não-câncer” de acordo com a porcentagem de área afetada. Eles usaram cerca de 19 mil imagens de TC para treinamento e teste do modelo e a sua validação foi feita pela taxa de reconhecimento versus o número de imagens presentes no grupo de treino.</a:t>
            </a:r>
            <a:endParaRPr/>
          </a:p>
        </p:txBody>
      </p:sp>
      <p:sp>
        <p:nvSpPr>
          <p:cNvPr id="328" name="Google Shape;328;g1a9af4bc22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9af4bc22b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No nosso terceiro artigo temos um classificador CNN baseado na rede Visual Geometry Group ou VGG remodelada. Os autores se preocuparam com a otimização do modelo, adicionando função de perda e callbacks nos loopings. E eles treinaram e testaram o modelo em um dataset contendo mais de 14 mil imagens de TC. O sucesso foi medido pelas taxas de sensibilidade, especificidade e acurácia, além de também utilizarem a área abaixo da curva ROC, ou AUC.</a:t>
            </a:r>
            <a:endParaRPr/>
          </a:p>
          <a:p>
            <a:pPr indent="0" lvl="0" marL="0" rtl="0" algn="l">
              <a:lnSpc>
                <a:spcPct val="100000"/>
              </a:lnSpc>
              <a:spcBef>
                <a:spcPts val="0"/>
              </a:spcBef>
              <a:spcAft>
                <a:spcPts val="0"/>
              </a:spcAft>
              <a:buSzPts val="1400"/>
              <a:buNone/>
            </a:pPr>
            <a:r>
              <a:rPr lang="pt-BR"/>
              <a:t>Em outro estudo, um modelo de Faster Region-Based CNN foi aplicado, sendo que a extração de características foi realmente feita pela rede VGG, no caso a VGG16. A medida de sucesso foi através da AUC também e eles utilizaram mais de 5 mil imagens para treinar e testar o modelo desenvolvido.</a:t>
            </a:r>
            <a:endParaRPr/>
          </a:p>
        </p:txBody>
      </p:sp>
      <p:sp>
        <p:nvSpPr>
          <p:cNvPr id="338" name="Google Shape;338;g1a9af4bc22b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af04a4a786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E, o nosso último artigo aplicou um modelo típico de CNN. Eles tinham à disposição mais de 6 mil imagens de TC divididas em “câncer” e “não-câncer” e quantificaram o sucesso do modelo usando as taxas de acurácia, especificidade e sensibilidade.</a:t>
            </a:r>
            <a:endParaRPr/>
          </a:p>
          <a:p>
            <a:pPr indent="0" lvl="0" marL="0" rtl="0" algn="l">
              <a:lnSpc>
                <a:spcPct val="100000"/>
              </a:lnSpc>
              <a:spcBef>
                <a:spcPts val="0"/>
              </a:spcBef>
              <a:spcAft>
                <a:spcPts val="0"/>
              </a:spcAft>
              <a:buSzPts val="1400"/>
              <a:buNone/>
            </a:pPr>
            <a:r>
              <a:rPr lang="pt-BR"/>
              <a:t>Por fim, temos algumas semelhanças entre os artigos escolhidos: todos eles usaram imagens de tomografia computadorizada como dado para desenvolver os modelos de redes neurais convolucionais e a forma de aquisição dessas imagens foram feitas sempre após a aplicação de contraste intravenoso. Ainda assim, estes estudos também têm suas particularidades, como parâmetros específicos e formas de avaliação de sucesso, dentre elas: acurácia, curva ROC, AUC e outras.</a:t>
            </a:r>
            <a:endParaRPr/>
          </a:p>
        </p:txBody>
      </p:sp>
      <p:sp>
        <p:nvSpPr>
          <p:cNvPr id="348" name="Google Shape;348;g1af04a4a78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af5925a46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1af5925a4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ad72bb8bc3_1_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1ad72bb8bc3_1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af5925a464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g1af5925a464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f5925a464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1af5925a464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af5925a464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1af5925a464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af5925a464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1af5925a464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ad72bb8bc3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ad72bb8bc3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ad72bb8bc3_1_2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1ad72bb8bc3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af5925a464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1af5925a464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af5925a464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1af5925a464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af5925a464_0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1af5925a464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af5925a464_0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1af5925a464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af5925a464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1af5925a464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af5925a464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1af5925a46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b892af86cf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Assim como no artigo que a Ellen trouxe, o objetivo deste segundo paper é o reconhecimento do tumor usando redes neurais convolucionais e, dessa vez, o algoritmo utilizado para a extração de características e segmentação foi o Gaussian Mixture Model, sendo essa a proposta dos autores para resolver a problemática de identificação do tumor nas imagens de TC.</a:t>
            </a:r>
            <a:endParaRPr/>
          </a:p>
        </p:txBody>
      </p:sp>
      <p:sp>
        <p:nvSpPr>
          <p:cNvPr id="512" name="Google Shape;512;g1b892af86cf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a9af4bc22b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Nesse método, os autores extraíram as características para alimentar a classificação com o modelo Gaussian Mixture, o qual foi regulado pelo algoritmo de expectativa-maximização.</a:t>
            </a:r>
            <a:endParaRPr/>
          </a:p>
          <a:p>
            <a:pPr indent="0" lvl="0" marL="0" rtl="0" algn="l">
              <a:lnSpc>
                <a:spcPct val="100000"/>
              </a:lnSpc>
              <a:spcBef>
                <a:spcPts val="0"/>
              </a:spcBef>
              <a:spcAft>
                <a:spcPts val="0"/>
              </a:spcAft>
              <a:buSzPts val="1400"/>
              <a:buNone/>
            </a:pPr>
            <a:r>
              <a:rPr lang="pt-BR"/>
              <a:t>O GMM é uma técnica de agrupamento difuso ou soft clustering baseado em distribuições Gaussianas, ele consiste em considerar que as componentes analisadas obedecem estas distribuições que tem média e matriz de covariância bem definidas. Primeiramente, o algoritmo se inicia com os dados misturados, sem classificação nenhuma, juntamente com distribuições Gaussianas aleatórias; então o modelo busca pelo melhor encaixe entre esses elementos até a convergência, retornando a melhor segmentação dos dados de acordo com as distribuições que foram repetidamente calculadas, como ilustra esse esquema. No caso do paper, o algoritmo EM que recalcula as Gaussianas de acordo com os dados apresentados e seu objetivo é </a:t>
            </a:r>
            <a:r>
              <a:rPr lang="pt-BR"/>
              <a:t>maximizar</a:t>
            </a:r>
            <a:r>
              <a:rPr lang="pt-BR"/>
              <a:t> a verossimilhança.</a:t>
            </a:r>
            <a:endParaRPr/>
          </a:p>
        </p:txBody>
      </p:sp>
      <p:sp>
        <p:nvSpPr>
          <p:cNvPr id="523" name="Google Shape;523;g1a9af4bc22b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af04a4a786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Depois disso, o cluster identificado como sendo uma imagem do câncer segue como input no modelo convolucional, que consiste em camadas convolucionais e camadas escondidas, as chamadas hidden layers, além de conjuntos de treinamento e teste para concretização do modelo. Informações gerais dos datasets utilizados no projeto serviram para parametrizar o número de layers no classificador.</a:t>
            </a:r>
            <a:endParaRPr/>
          </a:p>
          <a:p>
            <a:pPr indent="0" lvl="0" marL="0" rtl="0" algn="l">
              <a:lnSpc>
                <a:spcPct val="100000"/>
              </a:lnSpc>
              <a:spcBef>
                <a:spcPts val="0"/>
              </a:spcBef>
              <a:spcAft>
                <a:spcPts val="0"/>
              </a:spcAft>
              <a:buSzPts val="1400"/>
              <a:buNone/>
            </a:pPr>
            <a:r>
              <a:rPr lang="pt-BR"/>
              <a:t>O método analisa o que eles chamam de lump do pâncreas a partir do seu tamanho, forma, profundidade, comprimento e peso. Os autores dividiram a pipeline do projeto considerando o objetivo de cada etapa; portanto, na parte de extração de características onde é usada a GMM, eles chamaram de Lump Feature Extraction, ou LFE, e a parte convolucional foi chamada de Lump Recognition, ou LR, já que pretende trazer a classificação binária entre “câncer” e “não-câncer”. Outro parâmetro utilizado como entrada no modelo desenvolvido foi um conjunto de thresholds do crescimento do lump, ou crescimento dos nódulos.</a:t>
            </a:r>
            <a:endParaRPr/>
          </a:p>
        </p:txBody>
      </p:sp>
      <p:sp>
        <p:nvSpPr>
          <p:cNvPr id="535" name="Google Shape;535;g1af04a4a78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ad72bb8bc3_1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1ad72bb8bc3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a9af4bc22b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Aqui tem um diagrama simplificado destes passos descritos no estudo. Primeiramente são extraídas as características, que levam às áreas de interesse e alimentam o classificador junto com os parâmetros de crescimento de nódulos.</a:t>
            </a:r>
            <a:endParaRPr/>
          </a:p>
        </p:txBody>
      </p:sp>
      <p:sp>
        <p:nvSpPr>
          <p:cNvPr id="545" name="Google Shape;545;g1a9af4bc22b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b892af86cf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O dataset utilizado foi fornecido pelo National Institute of Health Clinical Center, disponível online publicamente como The Cancer Imaging Archive ou TCIA. O conjunto consiste em 19 mil imagens de TC obtidas após 70 segundos da injeção de contraste. </a:t>
            </a:r>
            <a:endParaRPr/>
          </a:p>
          <a:p>
            <a:pPr indent="0" lvl="0" marL="0" rtl="0" algn="l">
              <a:lnSpc>
                <a:spcPct val="100000"/>
              </a:lnSpc>
              <a:spcBef>
                <a:spcPts val="0"/>
              </a:spcBef>
              <a:spcAft>
                <a:spcPts val="0"/>
              </a:spcAft>
              <a:buSzPts val="1400"/>
              <a:buNone/>
            </a:pPr>
            <a:r>
              <a:rPr lang="pt-BR"/>
              <a:t>As imagens foram feitas com modelos de scanners da Philips e da Siemens, resultando em uma resolução de 512x512 pixels e espessura de corte de 1.5-2.5 milímetros.</a:t>
            </a:r>
            <a:endParaRPr/>
          </a:p>
          <a:p>
            <a:pPr indent="0" lvl="0" marL="0" rtl="0" algn="l">
              <a:lnSpc>
                <a:spcPct val="100000"/>
              </a:lnSpc>
              <a:spcBef>
                <a:spcPts val="0"/>
              </a:spcBef>
              <a:spcAft>
                <a:spcPts val="0"/>
              </a:spcAft>
              <a:buSzPts val="1400"/>
              <a:buNone/>
            </a:pPr>
            <a:r>
              <a:rPr lang="pt-BR"/>
              <a:t>A avaliação do método foi feita pela taxa de reconhecimento obtida versus a quantidade de imagens utilizadas no conjunto de treino.</a:t>
            </a:r>
            <a:endParaRPr/>
          </a:p>
        </p:txBody>
      </p:sp>
      <p:sp>
        <p:nvSpPr>
          <p:cNvPr id="555" name="Google Shape;555;g1b892af86cf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a816d9261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Então, o resultado da proposta desse artigo é um sistema treinado para uma identificação efetiva do nódulo. Comparado com outras técnicas pesquisadas pelos autores, esta obteve uma melhor taxa de reconhecimento de PDAC localizado na seção da cabeça do pâncreas, como apresentado na tabela abaixo. Então, para mil imagens, a taxa de reconhecimento que eles obtiveram foi de quase 100%.</a:t>
            </a:r>
            <a:endParaRPr/>
          </a:p>
        </p:txBody>
      </p:sp>
      <p:sp>
        <p:nvSpPr>
          <p:cNvPr id="565" name="Google Shape;565;g1a816d926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af5925a464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g1af5925a464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b892af86cf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Na nossa terceira literatura, o objetivo proposto foi </a:t>
            </a:r>
            <a:r>
              <a:rPr lang="pt-BR"/>
              <a:t>diferenciar pâncreas cancerígeno e pâncreas normal </a:t>
            </a:r>
            <a:r>
              <a:rPr lang="pt-BR"/>
              <a:t>a partir d</a:t>
            </a:r>
            <a:r>
              <a:rPr lang="pt-BR"/>
              <a:t>a adaptação de um modelo de rede convolucional muito utilizado em casos de classificação de imagens, a Visual Geometry Group ou apenas VGG network.</a:t>
            </a:r>
            <a:endParaRPr/>
          </a:p>
        </p:txBody>
      </p:sp>
      <p:sp>
        <p:nvSpPr>
          <p:cNvPr id="589" name="Google Shape;589;g1b892af86cf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a9af4bc22b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A pesquisa contou com datasets locais e externos para validação; cada imagem utilizada foi </a:t>
            </a:r>
            <a:r>
              <a:rPr lang="pt-BR"/>
              <a:t>manualmente classificada por radiologistas experientes no assunto e normalizadas por interpolação linear. Então elas foram cortadas em pedaços menores, os patches, com overlap entre os tamanhos para aumentar a quantidade de dados que serve de input para o modelo.</a:t>
            </a:r>
            <a:endParaRPr/>
          </a:p>
          <a:p>
            <a:pPr indent="0" lvl="0" marL="0" rtl="0" algn="l">
              <a:lnSpc>
                <a:spcPct val="100000"/>
              </a:lnSpc>
              <a:spcBef>
                <a:spcPts val="0"/>
              </a:spcBef>
              <a:spcAft>
                <a:spcPts val="0"/>
              </a:spcAft>
              <a:buSzPts val="1400"/>
              <a:buNone/>
            </a:pPr>
            <a:r>
              <a:rPr lang="pt-BR"/>
              <a:t>E, no fim, os resultados do modelo foram comparados com diagnósticos feitos por radiologistas experientes para o mesmo conjunto de amostras.</a:t>
            </a:r>
            <a:endParaRPr/>
          </a:p>
          <a:p>
            <a:pPr indent="0" lvl="0" marL="0" rtl="0" algn="l">
              <a:lnSpc>
                <a:spcPct val="100000"/>
              </a:lnSpc>
              <a:spcBef>
                <a:spcPts val="0"/>
              </a:spcBef>
              <a:spcAft>
                <a:spcPts val="0"/>
              </a:spcAft>
              <a:buSzPts val="1400"/>
              <a:buNone/>
            </a:pPr>
            <a:r>
              <a:t/>
            </a:r>
            <a:endParaRPr/>
          </a:p>
        </p:txBody>
      </p:sp>
      <p:sp>
        <p:nvSpPr>
          <p:cNvPr id="600" name="Google Shape;600;g1a9af4bc22b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b892af86cf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O modelo CNN derivado da VGG consistiu em mudar a rede de 16 para apenas três blocos convolucionais, nos quais existem duas camadas convolucionais, um retificador linear e uma camada max-pooling no final. Ainda, foram adicionados um flatten node no último bloco convolucional, para reduzir as dimensões dos dados, e também três camadas fully connected no final de todo o modelo.</a:t>
            </a:r>
            <a:endParaRPr/>
          </a:p>
        </p:txBody>
      </p:sp>
      <p:sp>
        <p:nvSpPr>
          <p:cNvPr id="610" name="Google Shape;610;g1b892af86cf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a816d9261a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E aqui está um diagrama simplificado dos passos deste modelo. Das imagens normalizadas são obtidos os patches, onde são selecionadas as áreas de interesse que alimentam o classificador VGG modificado.</a:t>
            </a:r>
            <a:endParaRPr/>
          </a:p>
        </p:txBody>
      </p:sp>
      <p:sp>
        <p:nvSpPr>
          <p:cNvPr id="622" name="Google Shape;622;g1a816d9261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af04a4a786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Os datasets utilizados foram fornecidos pelo National Taiwan University Hospital, pelo Medical Segmentation Decathlon e pelo TCIA. As imagens de tomografia foram coletadas a partir de 6 scanners diferentes, dentre eles os modelos da Philips e da Siemens, com uma espessura de corte de 0.7-1.5 milímetros e uma imagem com resolução de 512x512 pixels; todas elas foram adquiridas de 70 a 80 segundos após a aplicação de contraste e o projeto fez uso de mais de 14 mil imagens de tomografia computadorizada disponíveis nos banco de dados.</a:t>
            </a:r>
            <a:endParaRPr/>
          </a:p>
        </p:txBody>
      </p:sp>
      <p:sp>
        <p:nvSpPr>
          <p:cNvPr id="632" name="Google Shape;632;g1af04a4a78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b892af86cf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Para balancear e otimizar a classificação, um peso binário foi utilizado na função de perda e duas condições de parada foram adicionadas aos loopings, para que o modelo não ficasse ajustado demais aos dados de treino. Uma destas condições ou callbacks tratava-se da seguinte premissa: se a função de perda permanecesse com o mesmo valor por 40 interações, então o treinamento deveria ser concluído à força.</a:t>
            </a:r>
            <a:endParaRPr/>
          </a:p>
          <a:p>
            <a:pPr indent="0" lvl="0" marL="0" rtl="0" algn="l">
              <a:lnSpc>
                <a:spcPct val="100000"/>
              </a:lnSpc>
              <a:spcBef>
                <a:spcPts val="0"/>
              </a:spcBef>
              <a:spcAft>
                <a:spcPts val="0"/>
              </a:spcAft>
              <a:buSzPts val="1400"/>
              <a:buNone/>
            </a:pPr>
            <a:r>
              <a:rPr lang="pt-BR"/>
              <a:t>Ainda, o estudo fez a classificação com o modelo convolucional de duas maneiras distintas: a primeira foi com base nos patches, a patch-based, e a outra foi com relação aos pacientes, a patient-based, além do diagnóstico humano pelos radiologistas nos conjuntos locais de teste. </a:t>
            </a:r>
            <a:endParaRPr/>
          </a:p>
          <a:p>
            <a:pPr indent="0" lvl="0" marL="0" rtl="0" algn="l">
              <a:lnSpc>
                <a:spcPct val="100000"/>
              </a:lnSpc>
              <a:spcBef>
                <a:spcPts val="0"/>
              </a:spcBef>
              <a:spcAft>
                <a:spcPts val="0"/>
              </a:spcAft>
              <a:buSzPts val="1400"/>
              <a:buNone/>
            </a:pPr>
            <a:r>
              <a:rPr lang="pt-BR"/>
              <a:t>As taxas de sucesso utilizadas no estudo foram sensibilidade, especificidade, acurácia e a área abaixo da curva ROC. </a:t>
            </a:r>
            <a:endParaRPr/>
          </a:p>
          <a:p>
            <a:pPr indent="0" lvl="0" marL="0" rtl="0" algn="l">
              <a:lnSpc>
                <a:spcPct val="100000"/>
              </a:lnSpc>
              <a:spcBef>
                <a:spcPts val="0"/>
              </a:spcBef>
              <a:spcAft>
                <a:spcPts val="0"/>
              </a:spcAft>
              <a:buSzPts val="1400"/>
              <a:buNone/>
            </a:pPr>
            <a:r>
              <a:rPr lang="pt-BR"/>
              <a:t>A curva ROC é </a:t>
            </a:r>
            <a:r>
              <a:rPr lang="pt-BR"/>
              <a:t>construída usando</a:t>
            </a:r>
            <a:r>
              <a:rPr lang="pt-BR"/>
              <a:t> as taxas de verdadeiro positivo e de falso positivo. A taxa de  verdadeiro positivo trata-se da contagem de quando o modelo diz que o indivíduo está doente e o teste deu positivo. Enquanto que a taxa de falso positivo é a contagem do teste resultando em positivo sendo que o indivíduo na realidade não está doente. Dispondo desses valores é obtida a curva ROC e a área embaixo dela, denominada de AUC, ajuda-nos a avaliar quão bom é um classificador; a AUC deve variar 0.5 e 1, sendo 1 o ideal.</a:t>
            </a:r>
            <a:endParaRPr/>
          </a:p>
        </p:txBody>
      </p:sp>
      <p:sp>
        <p:nvSpPr>
          <p:cNvPr id="642" name="Google Shape;642;g1b892af86cf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ad72bb8bc3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1ad72bb8bc3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b892af86cf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Aqui estão apenas alguns resultados do artigo. Nos três conjuntos de imagem, A, B e C, à esquerda há a marcação do radiologista, o gold </a:t>
            </a:r>
            <a:r>
              <a:rPr lang="pt-BR"/>
              <a:t>standard</a:t>
            </a:r>
            <a:r>
              <a:rPr lang="pt-BR"/>
              <a:t> das validações; as setas amarelas indicam a identificação do </a:t>
            </a:r>
            <a:r>
              <a:rPr lang="pt-BR"/>
              <a:t>câncer e a área</a:t>
            </a:r>
            <a:r>
              <a:rPr lang="pt-BR"/>
              <a:t> circulada em verde representa o restante do pâncreas do indivíduo. Já à direita estão dispostos os mapas de calor resultante do modelo classificatório, onde a intensidade da cor representa a probabilidade de haver câncer no local, sendo a mais baixa a cor vermelha.</a:t>
            </a:r>
            <a:endParaRPr/>
          </a:p>
          <a:p>
            <a:pPr indent="0" lvl="0" marL="0" rtl="0" algn="l">
              <a:lnSpc>
                <a:spcPct val="100000"/>
              </a:lnSpc>
              <a:spcBef>
                <a:spcPts val="0"/>
              </a:spcBef>
              <a:spcAft>
                <a:spcPts val="0"/>
              </a:spcAft>
              <a:buSzPts val="1400"/>
              <a:buNone/>
            </a:pPr>
            <a:r>
              <a:rPr lang="pt-BR"/>
              <a:t>Na imagem A, da seção da cabeça do pâncreas,  </a:t>
            </a:r>
            <a:r>
              <a:rPr lang="pt-BR"/>
              <a:t>temos as duas</a:t>
            </a:r>
            <a:r>
              <a:rPr lang="pt-BR"/>
              <a:t> análises correspondendo, já que a indic</a:t>
            </a:r>
            <a:r>
              <a:rPr lang="pt-BR"/>
              <a:t>ação de câncer do radiologista é equivalente a porção azul predita pelo modelo.</a:t>
            </a:r>
            <a:endParaRPr/>
          </a:p>
        </p:txBody>
      </p:sp>
      <p:sp>
        <p:nvSpPr>
          <p:cNvPr id="655" name="Google Shape;655;g1b892af86cf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b892af86cf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A imagem B, referente a seção do corpo do pâncreas, a semelhança também está presente. </a:t>
            </a:r>
            <a:endParaRPr/>
          </a:p>
        </p:txBody>
      </p:sp>
      <p:sp>
        <p:nvSpPr>
          <p:cNvPr id="670" name="Google Shape;670;g1b892af86cf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b892af86cf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Enquanto que, na imagem C referente a </a:t>
            </a:r>
            <a:r>
              <a:rPr lang="pt-BR"/>
              <a:t>cauda</a:t>
            </a:r>
            <a:r>
              <a:rPr lang="pt-BR"/>
              <a:t> do pâncreas, o algoritmo indica chance de </a:t>
            </a:r>
            <a:r>
              <a:rPr lang="pt-BR"/>
              <a:t>câncer, mas</a:t>
            </a:r>
            <a:r>
              <a:rPr lang="pt-BR"/>
              <a:t> o radiologista não marcou essa área como câncer, sendo portanto uma avaliação falsa positiva feita pelo modelo.</a:t>
            </a:r>
            <a:endParaRPr/>
          </a:p>
        </p:txBody>
      </p:sp>
      <p:sp>
        <p:nvSpPr>
          <p:cNvPr id="685" name="Google Shape;685;g1b892af86cf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a9af4bc22b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Enfim, com base nas taxas aferidas, a performance do modelo CNN foi melhor do que a performance dos radiologistas para o diagnóstico de PDAC, obtendo uma sensibilidade média próxima de 98% versus uma média de 93% dos radiologistas. E entre os dois tipos de análise processados pelo modelo, patch-based e patient-based, a segunda teve melhores resultados em um intervalo de confiança de 95%.</a:t>
            </a:r>
            <a:endParaRPr/>
          </a:p>
        </p:txBody>
      </p:sp>
      <p:sp>
        <p:nvSpPr>
          <p:cNvPr id="700" name="Google Shape;700;g1a9af4bc22b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af5925a464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g1af5925a464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af1f5e9906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g1af1f5e990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af1f5e990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g1af1f5e990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af1f5e9906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4" name="Google Shape;744;g1af1f5e990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af5925a464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4" name="Google Shape;754;g1af5925a46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af1f5e9906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7" name="Google Shape;767;g1af1f5e9906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d72bb8bc3_1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1ad72bb8bc3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af1f5e9906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9" name="Google Shape;779;g1af1f5e9906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af5925a464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g1af5925a464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af1f5e9906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g1af1f5e9906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af1f5e9906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2" name="Google Shape;812;g1af1f5e9906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af1f5e9906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g1af1f5e9906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af1f5e9906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1af1f5e9906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af1f5e9906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5" name="Google Shape;845;g1af1f5e9906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af4e416d32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7" name="Google Shape;857;g1af4e416d3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af5925a464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7" name="Google Shape;867;g1af5925a464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af4e416d32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6" name="Google Shape;876;g1af4e416d3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ad72bb8bc3_1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1ad72bb8bc3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af1f5e9906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6" name="Google Shape;886;g1af1f5e9906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af5925a46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6" name="Google Shape;896;g1af5925a46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d72bb8bc3_1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1ad72bb8bc3_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ad72bb8bc3_1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1ad72bb8bc3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4" name="Shape 54"/>
        <p:cNvGrpSpPr/>
        <p:nvPr/>
      </p:nvGrpSpPr>
      <p:grpSpPr>
        <a:xfrm>
          <a:off x="0" y="0"/>
          <a:ext cx="0" cy="0"/>
          <a:chOff x="0" y="0"/>
          <a:chExt cx="0" cy="0"/>
        </a:xfrm>
      </p:grpSpPr>
      <p:sp>
        <p:nvSpPr>
          <p:cNvPr id="55" name="Google Shape;5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p:nvPr>
            <p:ph idx="2" type="pic"/>
          </p:nvPr>
        </p:nvSpPr>
        <p:spPr>
          <a:xfrm>
            <a:off x="5183188" y="987425"/>
            <a:ext cx="6172200" cy="4873625"/>
          </a:xfrm>
          <a:prstGeom prst="rect">
            <a:avLst/>
          </a:prstGeom>
          <a:noFill/>
          <a:ln>
            <a:noFill/>
          </a:ln>
        </p:spPr>
      </p:sp>
      <p:sp>
        <p:nvSpPr>
          <p:cNvPr id="68" name="Google Shape;6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hyperlink" Target="https://www.researchgate.net/profile/Siva-Chaitanya-Mynepalli"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4.png"/><Relationship Id="rId6"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9.png"/><Relationship Id="rId6" Type="http://schemas.openxmlformats.org/officeDocument/2006/relationships/image" Target="../media/image36.gif"/><Relationship Id="rId7" Type="http://schemas.openxmlformats.org/officeDocument/2006/relationships/image" Target="../media/image41.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3.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nvSpPr>
        <p:spPr>
          <a:xfrm>
            <a:off x="37240" y="1249049"/>
            <a:ext cx="12142500" cy="5125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6000"/>
              <a:buFont typeface="Arial"/>
              <a:buNone/>
            </a:pPr>
            <a:r>
              <a:rPr b="1" i="0" lang="pt-BR" sz="6000" u="none" cap="none" strike="noStrike">
                <a:solidFill>
                  <a:srgbClr val="006D00"/>
                </a:solidFill>
                <a:latin typeface="Century Gothic"/>
                <a:ea typeface="Century Gothic"/>
                <a:cs typeface="Century Gothic"/>
                <a:sym typeface="Century Gothic"/>
              </a:rPr>
              <a:t>Machine Learning in PDAC: Applications Analysis</a:t>
            </a:r>
            <a:endParaRPr b="1" i="0" sz="6000" u="none" cap="none" strike="noStrike">
              <a:solidFill>
                <a:srgbClr val="006D00"/>
              </a:solidFill>
              <a:latin typeface="Century Gothic"/>
              <a:ea typeface="Century Gothic"/>
              <a:cs typeface="Century Gothic"/>
              <a:sym typeface="Century Gothic"/>
            </a:endParaRPr>
          </a:p>
          <a:p>
            <a:pPr indent="0" lvl="0" marL="0" marR="0" rtl="0" algn="ctr">
              <a:lnSpc>
                <a:spcPct val="150000"/>
              </a:lnSpc>
              <a:spcBef>
                <a:spcPts val="0"/>
              </a:spcBef>
              <a:spcAft>
                <a:spcPts val="0"/>
              </a:spcAft>
              <a:buClr>
                <a:srgbClr val="000000"/>
              </a:buClr>
              <a:buSzPts val="2200"/>
              <a:buFont typeface="Arial"/>
              <a:buNone/>
            </a:pPr>
            <a:r>
              <a:rPr b="1" i="0" lang="pt-BR" sz="2200" u="none" cap="none" strike="noStrike">
                <a:solidFill>
                  <a:schemeClr val="dk1"/>
                </a:solidFill>
                <a:latin typeface="Century Gothic"/>
                <a:ea typeface="Century Gothic"/>
                <a:cs typeface="Century Gothic"/>
                <a:sym typeface="Century Gothic"/>
              </a:rPr>
              <a:t>Ellen Tuane Pinto, Giovanna C Santos, Tulio Brito</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300"/>
              </a:spcBef>
              <a:spcAft>
                <a:spcPts val="0"/>
              </a:spcAft>
              <a:buClr>
                <a:srgbClr val="000000"/>
              </a:buClr>
              <a:buSzPts val="1400"/>
              <a:buFont typeface="Arial"/>
              <a:buNone/>
            </a:pPr>
            <a:r>
              <a:rPr b="0" i="0" lang="pt-BR" sz="1400" u="none" cap="none" strike="noStrike">
                <a:solidFill>
                  <a:schemeClr val="dk1"/>
                </a:solidFill>
                <a:latin typeface="Century Gothic"/>
                <a:ea typeface="Century Gothic"/>
                <a:cs typeface="Century Gothic"/>
                <a:sym typeface="Century Gothic"/>
              </a:rPr>
              <a:t>Post-Graduate Program in Biomedical Engineering at the Federal University of São Paulo.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300"/>
              </a:spcBef>
              <a:spcAft>
                <a:spcPts val="0"/>
              </a:spcAft>
              <a:buClr>
                <a:srgbClr val="000000"/>
              </a:buClr>
              <a:buSzPts val="2200"/>
              <a:buFont typeface="Arial"/>
              <a:buNone/>
            </a:pPr>
            <a:r>
              <a:t/>
            </a:r>
            <a:endParaRPr b="0" i="0" sz="2200" u="none" cap="none" strike="noStrike">
              <a:solidFill>
                <a:schemeClr val="dk1"/>
              </a:solidFill>
              <a:latin typeface="Century Gothic"/>
              <a:ea typeface="Century Gothic"/>
              <a:cs typeface="Century Gothic"/>
              <a:sym typeface="Century Gothic"/>
            </a:endParaRPr>
          </a:p>
          <a:p>
            <a:pPr indent="0" lvl="0" marL="0" marR="0" rtl="0" algn="ctr">
              <a:lnSpc>
                <a:spcPct val="150000"/>
              </a:lnSpc>
              <a:spcBef>
                <a:spcPts val="300"/>
              </a:spcBef>
              <a:spcAft>
                <a:spcPts val="0"/>
              </a:spcAft>
              <a:buClr>
                <a:srgbClr val="000000"/>
              </a:buClr>
              <a:buSzPts val="1700"/>
              <a:buFont typeface="Arial"/>
              <a:buNone/>
            </a:pPr>
            <a:r>
              <a:rPr b="0" i="0" lang="pt-BR" sz="1700" u="none" cap="none" strike="noStrike">
                <a:solidFill>
                  <a:schemeClr val="dk1"/>
                </a:solidFill>
                <a:latin typeface="Century Gothic"/>
                <a:ea typeface="Century Gothic"/>
                <a:cs typeface="Century Gothic"/>
                <a:sym typeface="Century Gothic"/>
              </a:rPr>
              <a:t>Post-Graduate Program in Biomedical Engineering - Seminars in Biomedical Engineering</a:t>
            </a:r>
            <a:endParaRPr b="0" i="0" sz="1700" u="none" cap="none" strike="noStrike">
              <a:solidFill>
                <a:schemeClr val="dk1"/>
              </a:solidFill>
              <a:latin typeface="Century Gothic"/>
              <a:ea typeface="Century Gothic"/>
              <a:cs typeface="Century Gothic"/>
              <a:sym typeface="Century Gothic"/>
            </a:endParaRPr>
          </a:p>
          <a:p>
            <a:pPr indent="0" lvl="0" marL="0" marR="0" rtl="0" algn="ctr">
              <a:lnSpc>
                <a:spcPct val="150000"/>
              </a:lnSpc>
              <a:spcBef>
                <a:spcPts val="1200"/>
              </a:spcBef>
              <a:spcAft>
                <a:spcPts val="0"/>
              </a:spcAft>
              <a:buClr>
                <a:srgbClr val="000000"/>
              </a:buClr>
              <a:buSzPts val="1700"/>
              <a:buFont typeface="Arial"/>
              <a:buNone/>
            </a:pPr>
            <a:r>
              <a:rPr b="0" i="0" lang="pt-BR" sz="1700" u="none" cap="none" strike="noStrike">
                <a:solidFill>
                  <a:schemeClr val="dk1"/>
                </a:solidFill>
                <a:latin typeface="Century Gothic"/>
                <a:ea typeface="Century Gothic"/>
                <a:cs typeface="Century Gothic"/>
                <a:sym typeface="Century Gothic"/>
              </a:rPr>
              <a:t>Academic year 2022 – II semester</a:t>
            </a:r>
            <a:endParaRPr b="0" i="0" sz="1400" u="none" cap="none" strike="noStrike">
              <a:solidFill>
                <a:srgbClr val="000000"/>
              </a:solidFill>
              <a:latin typeface="Arial"/>
              <a:ea typeface="Arial"/>
              <a:cs typeface="Arial"/>
              <a:sym typeface="Arial"/>
            </a:endParaRPr>
          </a:p>
        </p:txBody>
      </p:sp>
      <p:pic>
        <p:nvPicPr>
          <p:cNvPr id="90" name="Google Shape;90;p1"/>
          <p:cNvPicPr preferRelativeResize="0"/>
          <p:nvPr/>
        </p:nvPicPr>
        <p:blipFill rotWithShape="1">
          <a:blip r:embed="rId3">
            <a:alphaModFix/>
          </a:blip>
          <a:srcRect b="0" l="0" r="0" t="0"/>
          <a:stretch/>
        </p:blipFill>
        <p:spPr>
          <a:xfrm>
            <a:off x="10416746" y="-3215"/>
            <a:ext cx="1787610" cy="1080015"/>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24714" y="173002"/>
            <a:ext cx="3690508" cy="903798"/>
          </a:xfrm>
          <a:prstGeom prst="rect">
            <a:avLst/>
          </a:prstGeom>
          <a:noFill/>
          <a:ln>
            <a:noFill/>
          </a:ln>
        </p:spPr>
      </p:pic>
      <p:sp>
        <p:nvSpPr>
          <p:cNvPr id="92" name="Google Shape;92;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93" name="Google Shape;93;p1"/>
          <p:cNvSpPr txBox="1"/>
          <p:nvPr/>
        </p:nvSpPr>
        <p:spPr>
          <a:xfrm>
            <a:off x="11108724" y="6421754"/>
            <a:ext cx="232719"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ad72bb8bc3_1_63"/>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203" name="Google Shape;203;g1ad72bb8bc3_1_63"/>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204" name="Google Shape;204;g1ad72bb8bc3_1_63"/>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205" name="Google Shape;205;g1ad72bb8bc3_1_63"/>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206" name="Google Shape;206;g1ad72bb8bc3_1_63"/>
          <p:cNvPicPr preferRelativeResize="0"/>
          <p:nvPr/>
        </p:nvPicPr>
        <p:blipFill rotWithShape="1">
          <a:blip r:embed="rId5">
            <a:alphaModFix/>
          </a:blip>
          <a:srcRect b="0" l="0" r="0" t="0"/>
          <a:stretch/>
        </p:blipFill>
        <p:spPr>
          <a:xfrm>
            <a:off x="269025" y="963131"/>
            <a:ext cx="9542512" cy="5616082"/>
          </a:xfrm>
          <a:prstGeom prst="rect">
            <a:avLst/>
          </a:prstGeom>
          <a:noFill/>
          <a:ln>
            <a:noFill/>
          </a:ln>
        </p:spPr>
      </p:pic>
      <p:pic>
        <p:nvPicPr>
          <p:cNvPr id="207" name="Google Shape;207;g1ad72bb8bc3_1_63"/>
          <p:cNvPicPr preferRelativeResize="0"/>
          <p:nvPr/>
        </p:nvPicPr>
        <p:blipFill rotWithShape="1">
          <a:blip r:embed="rId6">
            <a:alphaModFix/>
          </a:blip>
          <a:srcRect b="0" l="0" r="0" t="0"/>
          <a:stretch/>
        </p:blipFill>
        <p:spPr>
          <a:xfrm>
            <a:off x="10335150" y="4961322"/>
            <a:ext cx="1409700" cy="1752727"/>
          </a:xfrm>
          <a:prstGeom prst="rect">
            <a:avLst/>
          </a:prstGeom>
          <a:noFill/>
          <a:ln>
            <a:noFill/>
          </a:ln>
        </p:spPr>
      </p:pic>
      <p:sp>
        <p:nvSpPr>
          <p:cNvPr id="208" name="Google Shape;208;g1ad72bb8bc3_1_63"/>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PANCREATIC CANCER</a:t>
            </a:r>
            <a:endParaRPr b="0" i="0" sz="1400" u="none" cap="none" strike="noStrike">
              <a:solidFill>
                <a:srgbClr val="000000"/>
              </a:solidFill>
              <a:latin typeface="Arial"/>
              <a:ea typeface="Arial"/>
              <a:cs typeface="Arial"/>
              <a:sym typeface="Arial"/>
            </a:endParaRPr>
          </a:p>
        </p:txBody>
      </p:sp>
      <p:sp>
        <p:nvSpPr>
          <p:cNvPr id="209" name="Google Shape;209;g1ad72bb8bc3_1_63"/>
          <p:cNvSpPr txBox="1"/>
          <p:nvPr/>
        </p:nvSpPr>
        <p:spPr>
          <a:xfrm>
            <a:off x="9860702" y="4516325"/>
            <a:ext cx="2296200" cy="36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alibri"/>
                <a:ea typeface="Calibri"/>
                <a:cs typeface="Calibri"/>
                <a:sym typeface="Calibri"/>
              </a:rPr>
              <a:t>Source: Surveillance, Epidemiology, and End Results</a:t>
            </a:r>
            <a:endParaRPr b="0" i="0" sz="13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ad72bb8bc3_1_242"/>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215" name="Google Shape;215;g1ad72bb8bc3_1_242"/>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216" name="Google Shape;216;g1ad72bb8bc3_1_242"/>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217" name="Google Shape;217;g1ad72bb8bc3_1_242"/>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218" name="Google Shape;218;g1ad72bb8bc3_1_242"/>
          <p:cNvSpPr txBox="1"/>
          <p:nvPr/>
        </p:nvSpPr>
        <p:spPr>
          <a:xfrm>
            <a:off x="326725" y="2313000"/>
            <a:ext cx="112938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0" i="0" lang="pt-BR" sz="1900" u="none" cap="none" strike="noStrike">
                <a:solidFill>
                  <a:srgbClr val="000000"/>
                </a:solidFill>
                <a:latin typeface="Monda"/>
                <a:ea typeface="Monda"/>
                <a:cs typeface="Monda"/>
                <a:sym typeface="Monda"/>
              </a:rPr>
              <a:t>Pancreatic ductal adenocarcinoma (PDAC)</a:t>
            </a:r>
            <a:r>
              <a:rPr lang="pt-BR" sz="1900">
                <a:latin typeface="Monda"/>
                <a:ea typeface="Monda"/>
                <a:cs typeface="Monda"/>
                <a:sym typeface="Monda"/>
              </a:rPr>
              <a:t>:</a:t>
            </a:r>
            <a:endParaRPr b="0" i="0" sz="1900" u="none" cap="none" strike="noStrike">
              <a:solidFill>
                <a:srgbClr val="000000"/>
              </a:solidFill>
              <a:latin typeface="Monda"/>
              <a:ea typeface="Monda"/>
              <a:cs typeface="Monda"/>
              <a:sym typeface="Monda"/>
            </a:endParaRPr>
          </a:p>
          <a:p>
            <a:pPr indent="-349250" lvl="0" marL="457200" marR="0" rtl="0" algn="l">
              <a:lnSpc>
                <a:spcPct val="150000"/>
              </a:lnSpc>
              <a:spcBef>
                <a:spcPts val="0"/>
              </a:spcBef>
              <a:spcAft>
                <a:spcPts val="0"/>
              </a:spcAft>
              <a:buClr>
                <a:srgbClr val="008F00"/>
              </a:buClr>
              <a:buSzPts val="1900"/>
              <a:buFont typeface="Monda"/>
              <a:buChar char="●"/>
            </a:pPr>
            <a:r>
              <a:rPr b="0" i="0" lang="pt-BR" sz="1900" u="none" cap="none" strike="noStrike">
                <a:solidFill>
                  <a:schemeClr val="dk1"/>
                </a:solidFill>
                <a:latin typeface="Monda"/>
                <a:ea typeface="Monda"/>
                <a:cs typeface="Monda"/>
                <a:sym typeface="Monda"/>
              </a:rPr>
              <a:t>5-year relative survival 11.5%;</a:t>
            </a:r>
            <a:endParaRPr b="0" i="0" sz="1900" u="none" cap="none" strike="noStrike">
              <a:solidFill>
                <a:srgbClr val="000000"/>
              </a:solidFill>
              <a:latin typeface="Monda"/>
              <a:ea typeface="Monda"/>
              <a:cs typeface="Monda"/>
              <a:sym typeface="Monda"/>
            </a:endParaRPr>
          </a:p>
          <a:p>
            <a:pPr indent="-349250" lvl="0" marL="457200" marR="0" rtl="0" algn="l">
              <a:lnSpc>
                <a:spcPct val="150000"/>
              </a:lnSpc>
              <a:spcBef>
                <a:spcPts val="0"/>
              </a:spcBef>
              <a:spcAft>
                <a:spcPts val="0"/>
              </a:spcAft>
              <a:buClr>
                <a:srgbClr val="008F00"/>
              </a:buClr>
              <a:buSzPts val="1900"/>
              <a:buFont typeface="Monda"/>
              <a:buChar char="●"/>
            </a:pPr>
            <a:r>
              <a:rPr b="0" i="0" lang="pt-BR" sz="1900" u="none" cap="none" strike="noStrike">
                <a:solidFill>
                  <a:srgbClr val="000000"/>
                </a:solidFill>
                <a:latin typeface="Monda"/>
                <a:ea typeface="Monda"/>
                <a:cs typeface="Monda"/>
                <a:sym typeface="Monda"/>
              </a:rPr>
              <a:t>The mortality rate for pancreatic cancer is high, as it is a difficult to diagnose and extremely aggressive disease</a:t>
            </a:r>
            <a:r>
              <a:rPr lang="pt-BR" sz="1900">
                <a:latin typeface="Monda"/>
                <a:ea typeface="Monda"/>
                <a:cs typeface="Monda"/>
                <a:sym typeface="Monda"/>
              </a:rPr>
              <a:t>;</a:t>
            </a:r>
            <a:endParaRPr b="0" i="0" sz="1900" u="none" cap="none" strike="noStrike">
              <a:solidFill>
                <a:srgbClr val="000000"/>
              </a:solidFill>
              <a:latin typeface="Monda"/>
              <a:ea typeface="Monda"/>
              <a:cs typeface="Monda"/>
              <a:sym typeface="Monda"/>
            </a:endParaRPr>
          </a:p>
          <a:p>
            <a:pPr indent="-349250" lvl="0" marL="457200" marR="0" rtl="0" algn="l">
              <a:lnSpc>
                <a:spcPct val="150000"/>
              </a:lnSpc>
              <a:spcBef>
                <a:spcPts val="0"/>
              </a:spcBef>
              <a:spcAft>
                <a:spcPts val="0"/>
              </a:spcAft>
              <a:buClr>
                <a:srgbClr val="008F00"/>
              </a:buClr>
              <a:buSzPts val="1900"/>
              <a:buFont typeface="Monda"/>
              <a:buChar char="●"/>
            </a:pPr>
            <a:r>
              <a:rPr b="0" i="0" lang="pt-BR" sz="1900" u="none" cap="none" strike="noStrike">
                <a:solidFill>
                  <a:schemeClr val="dk1"/>
                </a:solidFill>
                <a:latin typeface="Monda"/>
                <a:ea typeface="Monda"/>
                <a:cs typeface="Monda"/>
                <a:sym typeface="Monda"/>
              </a:rPr>
              <a:t>Symptoms typically occur late in the disease course;</a:t>
            </a:r>
            <a:endParaRPr b="0" i="0" sz="1900" u="none" cap="none" strike="noStrike">
              <a:solidFill>
                <a:srgbClr val="000000"/>
              </a:solidFill>
              <a:latin typeface="Monda"/>
              <a:ea typeface="Monda"/>
              <a:cs typeface="Monda"/>
              <a:sym typeface="Monda"/>
            </a:endParaRPr>
          </a:p>
          <a:p>
            <a:pPr indent="-349250" lvl="0" marL="457200" marR="0" rtl="0" algn="l">
              <a:lnSpc>
                <a:spcPct val="150000"/>
              </a:lnSpc>
              <a:spcBef>
                <a:spcPts val="0"/>
              </a:spcBef>
              <a:spcAft>
                <a:spcPts val="0"/>
              </a:spcAft>
              <a:buClr>
                <a:srgbClr val="008F00"/>
              </a:buClr>
              <a:buSzPts val="1900"/>
              <a:buFont typeface="Monda"/>
              <a:buChar char="●"/>
            </a:pPr>
            <a:r>
              <a:rPr b="0" i="0" lang="pt-BR" sz="1900" u="none" cap="none" strike="noStrike">
                <a:solidFill>
                  <a:schemeClr val="dk1"/>
                </a:solidFill>
                <a:latin typeface="Monda"/>
                <a:ea typeface="Monda"/>
                <a:cs typeface="Monda"/>
                <a:sym typeface="Monda"/>
              </a:rPr>
              <a:t>Screen may lead to an earlier interception and improved survival</a:t>
            </a:r>
            <a:r>
              <a:rPr lang="pt-BR" sz="1900">
                <a:solidFill>
                  <a:schemeClr val="dk1"/>
                </a:solidFill>
                <a:latin typeface="Monda"/>
                <a:ea typeface="Monda"/>
                <a:cs typeface="Monda"/>
                <a:sym typeface="Monda"/>
              </a:rPr>
              <a:t>;</a:t>
            </a:r>
            <a:endParaRPr b="0" i="0" sz="1900" u="none" cap="none" strike="noStrike">
              <a:solidFill>
                <a:schemeClr val="dk1"/>
              </a:solidFill>
              <a:latin typeface="Monda"/>
              <a:ea typeface="Monda"/>
              <a:cs typeface="Monda"/>
              <a:sym typeface="Monda"/>
            </a:endParaRPr>
          </a:p>
          <a:p>
            <a:pPr indent="-349250" lvl="0" marL="457200" marR="0" rtl="0" algn="l">
              <a:lnSpc>
                <a:spcPct val="150000"/>
              </a:lnSpc>
              <a:spcBef>
                <a:spcPts val="0"/>
              </a:spcBef>
              <a:spcAft>
                <a:spcPts val="0"/>
              </a:spcAft>
              <a:buClr>
                <a:srgbClr val="008F00"/>
              </a:buClr>
              <a:buSzPts val="1900"/>
              <a:buFont typeface="Monda"/>
              <a:buChar char="●"/>
            </a:pPr>
            <a:r>
              <a:rPr b="0" i="0" lang="pt-BR" sz="1900" u="none" cap="none" strike="noStrike">
                <a:solidFill>
                  <a:schemeClr val="dk1"/>
                </a:solidFill>
                <a:latin typeface="Monda"/>
                <a:ea typeface="Monda"/>
                <a:cs typeface="Monda"/>
                <a:sym typeface="Monda"/>
              </a:rPr>
              <a:t>The 5-year relative survival rate rises up to 39.4%. </a:t>
            </a:r>
            <a:endParaRPr b="0" i="0" sz="1900" u="none" cap="none" strike="noStrike">
              <a:solidFill>
                <a:schemeClr val="dk1"/>
              </a:solidFill>
              <a:latin typeface="Monda"/>
              <a:ea typeface="Monda"/>
              <a:cs typeface="Monda"/>
              <a:sym typeface="Monda"/>
            </a:endParaRPr>
          </a:p>
        </p:txBody>
      </p:sp>
      <p:sp>
        <p:nvSpPr>
          <p:cNvPr id="219" name="Google Shape;219;g1ad72bb8bc3_1_242"/>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PANCREATIC CANCER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ad72bb8bc3_1_162"/>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225" name="Google Shape;225;g1ad72bb8bc3_1_162"/>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226" name="Google Shape;226;g1ad72bb8bc3_1_162"/>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227" name="Google Shape;227;g1ad72bb8bc3_1_162"/>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228" name="Google Shape;228;g1ad72bb8bc3_1_162"/>
          <p:cNvPicPr preferRelativeResize="0"/>
          <p:nvPr/>
        </p:nvPicPr>
        <p:blipFill rotWithShape="1">
          <a:blip r:embed="rId5">
            <a:alphaModFix/>
          </a:blip>
          <a:srcRect b="0" l="0" r="0" t="0"/>
          <a:stretch/>
        </p:blipFill>
        <p:spPr>
          <a:xfrm>
            <a:off x="1849875" y="957248"/>
            <a:ext cx="8068750" cy="5732475"/>
          </a:xfrm>
          <a:prstGeom prst="rect">
            <a:avLst/>
          </a:prstGeom>
          <a:noFill/>
          <a:ln>
            <a:noFill/>
          </a:ln>
        </p:spPr>
      </p:pic>
      <p:sp>
        <p:nvSpPr>
          <p:cNvPr id="229" name="Google Shape;229;g1ad72bb8bc3_1_162"/>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MEDICAL IMAGING TECHNIQUES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1af5925a464_0_14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235" name="Google Shape;235;g1af5925a464_0_14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236" name="Google Shape;236;g1af5925a464_0_14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237" name="Google Shape;237;g1af5925a464_0_14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238" name="Google Shape;238;g1af5925a464_0_140"/>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MEDICAL IMAGING TECHNIQUES</a:t>
            </a:r>
            <a:endParaRPr b="0" i="0" sz="1400" u="none" cap="none" strike="noStrike">
              <a:solidFill>
                <a:srgbClr val="000000"/>
              </a:solidFill>
              <a:latin typeface="Arial"/>
              <a:ea typeface="Arial"/>
              <a:cs typeface="Arial"/>
              <a:sym typeface="Arial"/>
            </a:endParaRPr>
          </a:p>
        </p:txBody>
      </p:sp>
      <p:pic>
        <p:nvPicPr>
          <p:cNvPr id="239" name="Google Shape;239;g1af5925a464_0_140"/>
          <p:cNvPicPr preferRelativeResize="0"/>
          <p:nvPr/>
        </p:nvPicPr>
        <p:blipFill>
          <a:blip r:embed="rId5">
            <a:alphaModFix/>
          </a:blip>
          <a:stretch>
            <a:fillRect/>
          </a:stretch>
        </p:blipFill>
        <p:spPr>
          <a:xfrm>
            <a:off x="1019175" y="1284547"/>
            <a:ext cx="9686925" cy="5019675"/>
          </a:xfrm>
          <a:prstGeom prst="rect">
            <a:avLst/>
          </a:prstGeom>
          <a:noFill/>
          <a:ln>
            <a:noFill/>
          </a:ln>
        </p:spPr>
      </p:pic>
      <p:sp>
        <p:nvSpPr>
          <p:cNvPr id="240" name="Google Shape;240;g1af5925a464_0_140"/>
          <p:cNvSpPr txBox="1"/>
          <p:nvPr/>
        </p:nvSpPr>
        <p:spPr>
          <a:xfrm>
            <a:off x="4596000" y="6304225"/>
            <a:ext cx="33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Source</a:t>
            </a:r>
            <a:r>
              <a:rPr lang="pt-BR"/>
              <a:t>: </a:t>
            </a:r>
            <a:r>
              <a:rPr lang="pt-BR"/>
              <a:t>W. Xuan and G. You, 2020.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ad72bb8bc3_1_141"/>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246" name="Google Shape;246;g1ad72bb8bc3_1_141"/>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247" name="Google Shape;247;g1ad72bb8bc3_1_141"/>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248" name="Google Shape;248;g1ad72bb8bc3_1_141"/>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249" name="Google Shape;249;g1ad72bb8bc3_1_141"/>
          <p:cNvSpPr txBox="1"/>
          <p:nvPr/>
        </p:nvSpPr>
        <p:spPr>
          <a:xfrm>
            <a:off x="1340100" y="2285550"/>
            <a:ext cx="9524100" cy="3237600"/>
          </a:xfrm>
          <a:prstGeom prst="rect">
            <a:avLst/>
          </a:prstGeom>
          <a:noFill/>
          <a:ln>
            <a:noFill/>
          </a:ln>
        </p:spPr>
        <p:txBody>
          <a:bodyPr anchorCtr="0" anchor="t" bIns="91425" lIns="91425" spcFirstLastPara="1" rIns="91425" wrap="square" tIns="91425">
            <a:spAutoFit/>
          </a:bodyPr>
          <a:lstStyle/>
          <a:p>
            <a:pPr indent="-349250" lvl="0" marL="457200" marR="0" rtl="0" algn="just">
              <a:lnSpc>
                <a:spcPct val="150000"/>
              </a:lnSpc>
              <a:spcBef>
                <a:spcPts val="1000"/>
              </a:spcBef>
              <a:spcAft>
                <a:spcPts val="0"/>
              </a:spcAft>
              <a:buClr>
                <a:schemeClr val="dk1"/>
              </a:buClr>
              <a:buSzPts val="1900"/>
              <a:buFont typeface="Monda"/>
              <a:buChar char="●"/>
            </a:pPr>
            <a:r>
              <a:rPr b="0" i="0" lang="pt-BR" sz="1900" u="none" cap="none" strike="noStrike">
                <a:solidFill>
                  <a:schemeClr val="dk1"/>
                </a:solidFill>
                <a:latin typeface="Monda"/>
                <a:ea typeface="Monda"/>
                <a:cs typeface="Monda"/>
                <a:sym typeface="Monda"/>
              </a:rPr>
              <a:t>Imaging techniques help screen for hidden features before visible symptoms;</a:t>
            </a:r>
            <a:endParaRPr b="0" i="0" sz="1900" u="none" cap="none" strike="noStrike">
              <a:solidFill>
                <a:schemeClr val="dk1"/>
              </a:solidFill>
              <a:latin typeface="Monda"/>
              <a:ea typeface="Monda"/>
              <a:cs typeface="Monda"/>
              <a:sym typeface="Monda"/>
            </a:endParaRPr>
          </a:p>
          <a:p>
            <a:pPr indent="-349250" lvl="0" marL="457200" marR="0" rtl="0" algn="just">
              <a:lnSpc>
                <a:spcPct val="150000"/>
              </a:lnSpc>
              <a:spcBef>
                <a:spcPts val="1000"/>
              </a:spcBef>
              <a:spcAft>
                <a:spcPts val="0"/>
              </a:spcAft>
              <a:buClr>
                <a:schemeClr val="dk1"/>
              </a:buClr>
              <a:buSzPts val="1900"/>
              <a:buFont typeface="Monda"/>
              <a:buChar char="●"/>
            </a:pPr>
            <a:r>
              <a:rPr b="0" i="0" lang="pt-BR" sz="1900" u="none" cap="none" strike="noStrike">
                <a:solidFill>
                  <a:schemeClr val="dk1"/>
                </a:solidFill>
                <a:latin typeface="Monda"/>
                <a:ea typeface="Monda"/>
                <a:cs typeface="Monda"/>
                <a:sym typeface="Monda"/>
              </a:rPr>
              <a:t>Tumor classification through these methods can also </a:t>
            </a:r>
            <a:r>
              <a:rPr b="0" i="0" lang="pt-BR" sz="1900" u="sng" cap="none" strike="noStrike">
                <a:solidFill>
                  <a:schemeClr val="dk1"/>
                </a:solidFill>
                <a:latin typeface="Monda"/>
                <a:ea typeface="Monda"/>
                <a:cs typeface="Monda"/>
                <a:sym typeface="Monda"/>
              </a:rPr>
              <a:t>help to track, predict and endorse customized therapy</a:t>
            </a:r>
            <a:r>
              <a:rPr b="0" i="0" lang="pt-BR" sz="1900" u="none" cap="none" strike="noStrike">
                <a:solidFill>
                  <a:schemeClr val="dk1"/>
                </a:solidFill>
                <a:latin typeface="Monda"/>
                <a:ea typeface="Monda"/>
                <a:cs typeface="Monda"/>
                <a:sym typeface="Monda"/>
              </a:rPr>
              <a:t> as part of effective treatment, without cancer invasions;</a:t>
            </a:r>
            <a:endParaRPr b="0" i="0" sz="1900" u="none" cap="none" strike="noStrike">
              <a:solidFill>
                <a:schemeClr val="dk1"/>
              </a:solidFill>
              <a:latin typeface="Monda"/>
              <a:ea typeface="Monda"/>
              <a:cs typeface="Monda"/>
              <a:sym typeface="Monda"/>
            </a:endParaRPr>
          </a:p>
          <a:p>
            <a:pPr indent="-349250" lvl="0" marL="457200" marR="0" rtl="0" algn="just">
              <a:lnSpc>
                <a:spcPct val="150000"/>
              </a:lnSpc>
              <a:spcBef>
                <a:spcPts val="0"/>
              </a:spcBef>
              <a:spcAft>
                <a:spcPts val="0"/>
              </a:spcAft>
              <a:buClr>
                <a:schemeClr val="dk1"/>
              </a:buClr>
              <a:buSzPts val="1900"/>
              <a:buFont typeface="Monda"/>
              <a:buChar char="●"/>
            </a:pPr>
            <a:r>
              <a:rPr b="0" i="0" lang="pt-BR" sz="1900" u="none" cap="none" strike="noStrike">
                <a:solidFill>
                  <a:schemeClr val="dk1"/>
                </a:solidFill>
                <a:latin typeface="Monda"/>
                <a:ea typeface="Monda"/>
                <a:cs typeface="Monda"/>
                <a:sym typeface="Monda"/>
              </a:rPr>
              <a:t>Blood and other laboratory tests usually determine the existence of PDAC;</a:t>
            </a:r>
            <a:endParaRPr b="0" i="0" sz="1900" u="none" cap="none" strike="noStrike">
              <a:solidFill>
                <a:schemeClr val="dk1"/>
              </a:solidFill>
              <a:latin typeface="Monda"/>
              <a:ea typeface="Monda"/>
              <a:cs typeface="Monda"/>
              <a:sym typeface="Monda"/>
            </a:endParaRPr>
          </a:p>
          <a:p>
            <a:pPr indent="-349250" lvl="0" marL="457200" marR="0" rtl="0" algn="just">
              <a:lnSpc>
                <a:spcPct val="150000"/>
              </a:lnSpc>
              <a:spcBef>
                <a:spcPts val="0"/>
              </a:spcBef>
              <a:spcAft>
                <a:spcPts val="0"/>
              </a:spcAft>
              <a:buClr>
                <a:schemeClr val="dk1"/>
              </a:buClr>
              <a:buSzPts val="1900"/>
              <a:buFont typeface="Monda"/>
              <a:buChar char="●"/>
            </a:pPr>
            <a:r>
              <a:rPr b="0" i="0" lang="pt-BR" sz="1900" u="none" cap="none" strike="noStrike">
                <a:solidFill>
                  <a:schemeClr val="dk1"/>
                </a:solidFill>
                <a:latin typeface="Monda"/>
                <a:ea typeface="Monda"/>
                <a:cs typeface="Monda"/>
                <a:sym typeface="Monda"/>
              </a:rPr>
              <a:t>Computed tomography (CT) and magnetic resonance imaging (MRI) were used to help determine if the condition exists;</a:t>
            </a:r>
            <a:endParaRPr b="0" i="0" sz="1900" u="none" cap="none" strike="noStrike">
              <a:solidFill>
                <a:srgbClr val="000000"/>
              </a:solidFill>
              <a:latin typeface="Monda"/>
              <a:ea typeface="Monda"/>
              <a:cs typeface="Monda"/>
              <a:sym typeface="Monda"/>
            </a:endParaRPr>
          </a:p>
        </p:txBody>
      </p:sp>
      <p:sp>
        <p:nvSpPr>
          <p:cNvPr id="250" name="Google Shape;250;g1ad72bb8bc3_1_141"/>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MEDICAL IMAGING TECHNIQUES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ad72bb8bc3_1_182"/>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256" name="Google Shape;256;g1ad72bb8bc3_1_182"/>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257" name="Google Shape;257;g1ad72bb8bc3_1_182"/>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258" name="Google Shape;258;g1ad72bb8bc3_1_182"/>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259" name="Google Shape;259;g1ad72bb8bc3_1_182"/>
          <p:cNvPicPr preferRelativeResize="0"/>
          <p:nvPr/>
        </p:nvPicPr>
        <p:blipFill rotWithShape="1">
          <a:blip r:embed="rId5">
            <a:alphaModFix/>
          </a:blip>
          <a:srcRect b="0" l="0" r="0" t="0"/>
          <a:stretch/>
        </p:blipFill>
        <p:spPr>
          <a:xfrm>
            <a:off x="2645475" y="809601"/>
            <a:ext cx="6294650" cy="5657950"/>
          </a:xfrm>
          <a:prstGeom prst="rect">
            <a:avLst/>
          </a:prstGeom>
          <a:noFill/>
          <a:ln>
            <a:noFill/>
          </a:ln>
        </p:spPr>
      </p:pic>
      <p:sp>
        <p:nvSpPr>
          <p:cNvPr id="260" name="Google Shape;260;g1ad72bb8bc3_1_182"/>
          <p:cNvSpPr txBox="1"/>
          <p:nvPr/>
        </p:nvSpPr>
        <p:spPr>
          <a:xfrm>
            <a:off x="2171800" y="6371450"/>
            <a:ext cx="7242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Source: Artificial Intelligence and Early Detection of Pancreatic Cancer. 2020</a:t>
            </a:r>
            <a:endParaRPr b="0" i="0" sz="1400" u="none" cap="none" strike="noStrike">
              <a:solidFill>
                <a:srgbClr val="000000"/>
              </a:solidFill>
              <a:latin typeface="Arial"/>
              <a:ea typeface="Arial"/>
              <a:cs typeface="Arial"/>
              <a:sym typeface="Arial"/>
            </a:endParaRPr>
          </a:p>
        </p:txBody>
      </p:sp>
      <p:sp>
        <p:nvSpPr>
          <p:cNvPr id="261" name="Google Shape;261;g1ad72bb8bc3_1_182"/>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COMMON DIAGNOSIS WORKFLOW</a:t>
            </a:r>
            <a:endParaRPr b="0" i="0" sz="1400" u="none" cap="none" strike="noStrike">
              <a:solidFill>
                <a:srgbClr val="000000"/>
              </a:solidFill>
              <a:latin typeface="Arial"/>
              <a:ea typeface="Arial"/>
              <a:cs typeface="Arial"/>
              <a:sym typeface="Arial"/>
            </a:endParaRPr>
          </a:p>
        </p:txBody>
      </p:sp>
      <p:sp>
        <p:nvSpPr>
          <p:cNvPr id="262" name="Google Shape;262;g1ad72bb8bc3_1_182"/>
          <p:cNvSpPr/>
          <p:nvPr/>
        </p:nvSpPr>
        <p:spPr>
          <a:xfrm>
            <a:off x="2817350" y="1026375"/>
            <a:ext cx="5896500" cy="5270700"/>
          </a:xfrm>
          <a:prstGeom prst="rect">
            <a:avLst/>
          </a:prstGeom>
          <a:noFill/>
          <a:ln cap="flat" cmpd="sng" w="38100">
            <a:solidFill>
              <a:srgbClr val="006D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ad72bb8bc3_1_17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268" name="Google Shape;268;g1ad72bb8bc3_1_17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269" name="Google Shape;269;g1ad72bb8bc3_1_17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270" name="Google Shape;270;g1ad72bb8bc3_1_17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271" name="Google Shape;271;g1ad72bb8bc3_1_170"/>
          <p:cNvSpPr/>
          <p:nvPr/>
        </p:nvSpPr>
        <p:spPr>
          <a:xfrm>
            <a:off x="323550" y="1439288"/>
            <a:ext cx="5002500" cy="4527600"/>
          </a:xfrm>
          <a:prstGeom prst="ellipse">
            <a:avLst/>
          </a:prstGeom>
          <a:solidFill>
            <a:srgbClr val="006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272" name="Google Shape;272;g1ad72bb8bc3_1_170"/>
          <p:cNvSpPr/>
          <p:nvPr/>
        </p:nvSpPr>
        <p:spPr>
          <a:xfrm>
            <a:off x="1147350" y="2671388"/>
            <a:ext cx="3354900" cy="3295500"/>
          </a:xfrm>
          <a:prstGeom prst="ellipse">
            <a:avLst/>
          </a:prstGeom>
          <a:solidFill>
            <a:srgbClr val="008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273" name="Google Shape;273;g1ad72bb8bc3_1_170"/>
          <p:cNvSpPr/>
          <p:nvPr/>
        </p:nvSpPr>
        <p:spPr>
          <a:xfrm>
            <a:off x="1750050" y="3977588"/>
            <a:ext cx="2149500" cy="1989300"/>
          </a:xfrm>
          <a:prstGeom prst="ellipse">
            <a:avLst/>
          </a:prstGeom>
          <a:solidFill>
            <a:schemeClr val="accent6"/>
          </a:solidFill>
          <a:ln cap="flat" cmpd="sng" w="28575">
            <a:solidFill>
              <a:srgbClr val="006D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274" name="Google Shape;274;g1ad72bb8bc3_1_170"/>
          <p:cNvSpPr txBox="1"/>
          <p:nvPr/>
        </p:nvSpPr>
        <p:spPr>
          <a:xfrm>
            <a:off x="1399575" y="1686200"/>
            <a:ext cx="2754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rgbClr val="F2F2F2"/>
                </a:solidFill>
                <a:latin typeface="Monda"/>
                <a:ea typeface="Monda"/>
                <a:cs typeface="Monda"/>
                <a:sym typeface="Monda"/>
              </a:rPr>
              <a:t>ARTIFICIAL INTELLIGENCE</a:t>
            </a:r>
            <a:endParaRPr b="0" i="0" sz="2000" u="none" cap="none" strike="noStrike">
              <a:solidFill>
                <a:srgbClr val="F2F2F2"/>
              </a:solidFill>
              <a:latin typeface="Monda"/>
              <a:ea typeface="Monda"/>
              <a:cs typeface="Monda"/>
              <a:sym typeface="Monda"/>
            </a:endParaRPr>
          </a:p>
        </p:txBody>
      </p:sp>
      <p:sp>
        <p:nvSpPr>
          <p:cNvPr id="275" name="Google Shape;275;g1ad72bb8bc3_1_170"/>
          <p:cNvSpPr txBox="1"/>
          <p:nvPr/>
        </p:nvSpPr>
        <p:spPr>
          <a:xfrm>
            <a:off x="1399575" y="3079450"/>
            <a:ext cx="2754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rgbClr val="F2F2F2"/>
                </a:solidFill>
                <a:latin typeface="Monda"/>
                <a:ea typeface="Monda"/>
                <a:cs typeface="Monda"/>
                <a:sym typeface="Monda"/>
              </a:rPr>
              <a:t>MACHINE </a:t>
            </a:r>
            <a:endParaRPr b="0" i="0" sz="2000" u="none" cap="none" strike="noStrike">
              <a:solidFill>
                <a:srgbClr val="F2F2F2"/>
              </a:solidFill>
              <a:latin typeface="Monda"/>
              <a:ea typeface="Monda"/>
              <a:cs typeface="Monda"/>
              <a:sym typeface="Monda"/>
            </a:endParaRPr>
          </a:p>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rgbClr val="F2F2F2"/>
                </a:solidFill>
                <a:latin typeface="Monda"/>
                <a:ea typeface="Monda"/>
                <a:cs typeface="Monda"/>
                <a:sym typeface="Monda"/>
              </a:rPr>
              <a:t>LEARNING</a:t>
            </a:r>
            <a:endParaRPr b="0" i="0" sz="2000" u="none" cap="none" strike="noStrike">
              <a:solidFill>
                <a:srgbClr val="F2F2F2"/>
              </a:solidFill>
              <a:latin typeface="Monda"/>
              <a:ea typeface="Monda"/>
              <a:cs typeface="Monda"/>
              <a:sym typeface="Monda"/>
            </a:endParaRPr>
          </a:p>
        </p:txBody>
      </p:sp>
      <p:sp>
        <p:nvSpPr>
          <p:cNvPr id="276" name="Google Shape;276;g1ad72bb8bc3_1_170"/>
          <p:cNvSpPr txBox="1"/>
          <p:nvPr/>
        </p:nvSpPr>
        <p:spPr>
          <a:xfrm>
            <a:off x="1447350" y="4635125"/>
            <a:ext cx="2754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rgbClr val="F2F2F2"/>
                </a:solidFill>
                <a:latin typeface="Monda"/>
                <a:ea typeface="Monda"/>
                <a:cs typeface="Monda"/>
                <a:sym typeface="Monda"/>
              </a:rPr>
              <a:t>DEEP</a:t>
            </a:r>
            <a:endParaRPr b="0" i="0" sz="2000" u="none" cap="none" strike="noStrike">
              <a:solidFill>
                <a:srgbClr val="F2F2F2"/>
              </a:solidFill>
              <a:latin typeface="Monda"/>
              <a:ea typeface="Monda"/>
              <a:cs typeface="Monda"/>
              <a:sym typeface="Monda"/>
            </a:endParaRPr>
          </a:p>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rgbClr val="F2F2F2"/>
                </a:solidFill>
                <a:latin typeface="Monda"/>
                <a:ea typeface="Monda"/>
                <a:cs typeface="Monda"/>
                <a:sym typeface="Monda"/>
              </a:rPr>
              <a:t> LEARNING</a:t>
            </a:r>
            <a:endParaRPr b="0" i="0" sz="2000" u="none" cap="none" strike="noStrike">
              <a:solidFill>
                <a:srgbClr val="F2F2F2"/>
              </a:solidFill>
              <a:latin typeface="Monda"/>
              <a:ea typeface="Monda"/>
              <a:cs typeface="Monda"/>
              <a:sym typeface="Monda"/>
            </a:endParaRPr>
          </a:p>
        </p:txBody>
      </p:sp>
      <p:sp>
        <p:nvSpPr>
          <p:cNvPr id="277" name="Google Shape;277;g1ad72bb8bc3_1_170"/>
          <p:cNvSpPr/>
          <p:nvPr/>
        </p:nvSpPr>
        <p:spPr>
          <a:xfrm>
            <a:off x="370950" y="4824875"/>
            <a:ext cx="1379100" cy="420900"/>
          </a:xfrm>
          <a:prstGeom prst="rightArrow">
            <a:avLst>
              <a:gd fmla="val 50000" name="adj1"/>
              <a:gd fmla="val 50000" name="adj2"/>
            </a:avLst>
          </a:prstGeom>
          <a:solidFill>
            <a:srgbClr val="006D00"/>
          </a:solidFill>
          <a:ln cap="flat" cmpd="sng" w="19050">
            <a:solidFill>
              <a:srgbClr val="008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278" name="Google Shape;278;g1ad72bb8bc3_1_170"/>
          <p:cNvSpPr txBox="1"/>
          <p:nvPr/>
        </p:nvSpPr>
        <p:spPr>
          <a:xfrm>
            <a:off x="6261750" y="1508450"/>
            <a:ext cx="5154900" cy="1155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200"/>
              <a:buFont typeface="Arial"/>
              <a:buNone/>
            </a:pPr>
            <a:r>
              <a:rPr b="0" i="0" lang="pt-BR" sz="2200" u="none" cap="none" strike="noStrike">
                <a:solidFill>
                  <a:srgbClr val="000000"/>
                </a:solidFill>
                <a:latin typeface="Monda"/>
                <a:ea typeface="Monda"/>
                <a:cs typeface="Monda"/>
                <a:sym typeface="Monda"/>
              </a:rPr>
              <a:t>ARTIFICIAL NEURAL NETWORKS:</a:t>
            </a:r>
            <a:endParaRPr b="0" i="0" sz="1400" u="none" cap="none" strike="noStrike">
              <a:solidFill>
                <a:srgbClr val="000000"/>
              </a:solidFill>
              <a:latin typeface="Monda"/>
              <a:ea typeface="Monda"/>
              <a:cs typeface="Monda"/>
              <a:sym typeface="Monda"/>
            </a:endParaRPr>
          </a:p>
          <a:p>
            <a:pPr indent="-317500" lvl="0" marL="457200" marR="0" rtl="0" algn="l">
              <a:lnSpc>
                <a:spcPct val="115000"/>
              </a:lnSpc>
              <a:spcBef>
                <a:spcPts val="0"/>
              </a:spcBef>
              <a:spcAft>
                <a:spcPts val="0"/>
              </a:spcAft>
              <a:buClr>
                <a:schemeClr val="dk1"/>
              </a:buClr>
              <a:buSzPts val="1400"/>
              <a:buFont typeface="Monda"/>
              <a:buChar char="●"/>
            </a:pPr>
            <a:r>
              <a:rPr b="0" i="0" lang="pt-BR" sz="1400" u="none" cap="none" strike="noStrike">
                <a:solidFill>
                  <a:srgbClr val="000000"/>
                </a:solidFill>
                <a:latin typeface="Monda"/>
                <a:ea typeface="Monda"/>
                <a:cs typeface="Monda"/>
                <a:sym typeface="Monda"/>
              </a:rPr>
              <a:t>Big data;</a:t>
            </a:r>
            <a:endParaRPr b="0" i="0" sz="1400" u="none" cap="none" strike="noStrike">
              <a:solidFill>
                <a:srgbClr val="000000"/>
              </a:solidFill>
              <a:latin typeface="Monda"/>
              <a:ea typeface="Monda"/>
              <a:cs typeface="Monda"/>
              <a:sym typeface="Monda"/>
            </a:endParaRPr>
          </a:p>
          <a:p>
            <a:pPr indent="-317500" lvl="0" marL="457200" marR="0" rtl="0" algn="l">
              <a:lnSpc>
                <a:spcPct val="150000"/>
              </a:lnSpc>
              <a:spcBef>
                <a:spcPts val="0"/>
              </a:spcBef>
              <a:spcAft>
                <a:spcPts val="0"/>
              </a:spcAft>
              <a:buClr>
                <a:schemeClr val="dk1"/>
              </a:buClr>
              <a:buSzPts val="1400"/>
              <a:buFont typeface="Monda"/>
              <a:buChar char="●"/>
            </a:pPr>
            <a:r>
              <a:rPr b="0" i="0" lang="pt-BR" sz="1400" u="none" cap="none" strike="noStrike">
                <a:solidFill>
                  <a:srgbClr val="000000"/>
                </a:solidFill>
                <a:latin typeface="Monda"/>
                <a:ea typeface="Monda"/>
                <a:cs typeface="Monda"/>
                <a:sym typeface="Monda"/>
              </a:rPr>
              <a:t>Trained to perform a specific task;</a:t>
            </a:r>
            <a:endParaRPr b="0" i="0" sz="1400" u="none" cap="none" strike="noStrike">
              <a:solidFill>
                <a:srgbClr val="000000"/>
              </a:solidFill>
              <a:latin typeface="Monda"/>
              <a:ea typeface="Monda"/>
              <a:cs typeface="Monda"/>
              <a:sym typeface="Monda"/>
            </a:endParaRPr>
          </a:p>
        </p:txBody>
      </p:sp>
      <p:sp>
        <p:nvSpPr>
          <p:cNvPr id="279" name="Google Shape;279;g1ad72bb8bc3_1_170"/>
          <p:cNvSpPr txBox="1"/>
          <p:nvPr/>
        </p:nvSpPr>
        <p:spPr>
          <a:xfrm>
            <a:off x="7563725" y="5966900"/>
            <a:ext cx="30660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Monda"/>
                <a:ea typeface="Monda"/>
                <a:cs typeface="Monda"/>
                <a:sym typeface="Monda"/>
              </a:rPr>
              <a:t>Source: </a:t>
            </a:r>
            <a:r>
              <a:rPr lang="pt-BR" sz="1100">
                <a:latin typeface="Monda"/>
                <a:ea typeface="Monda"/>
                <a:cs typeface="Monda"/>
                <a:sym typeface="Monda"/>
              </a:rPr>
              <a:t>Instituto de Engenharia</a:t>
            </a:r>
            <a:r>
              <a:rPr b="0" i="0" lang="pt-BR" sz="1100" u="none" cap="none" strike="noStrike">
                <a:solidFill>
                  <a:srgbClr val="000000"/>
                </a:solidFill>
                <a:latin typeface="Monda"/>
                <a:ea typeface="Monda"/>
                <a:cs typeface="Monda"/>
                <a:sym typeface="Monda"/>
              </a:rPr>
              <a:t>, 20</a:t>
            </a:r>
            <a:r>
              <a:rPr lang="pt-BR" sz="1100">
                <a:latin typeface="Monda"/>
                <a:ea typeface="Monda"/>
                <a:cs typeface="Monda"/>
                <a:sym typeface="Monda"/>
              </a:rPr>
              <a:t>19</a:t>
            </a:r>
            <a:r>
              <a:rPr b="0" i="0" lang="pt-BR" sz="1100" u="none" cap="none" strike="noStrike">
                <a:solidFill>
                  <a:srgbClr val="000000"/>
                </a:solidFill>
                <a:latin typeface="Monda"/>
                <a:ea typeface="Monda"/>
                <a:cs typeface="Monda"/>
                <a:sym typeface="Monda"/>
              </a:rPr>
              <a:t>.</a:t>
            </a:r>
            <a:endParaRPr b="0" i="0" sz="1100" u="none" cap="none" strike="noStrike">
              <a:solidFill>
                <a:srgbClr val="000000"/>
              </a:solidFill>
              <a:latin typeface="Monda"/>
              <a:ea typeface="Monda"/>
              <a:cs typeface="Monda"/>
              <a:sym typeface="Monda"/>
            </a:endParaRPr>
          </a:p>
        </p:txBody>
      </p:sp>
      <p:sp>
        <p:nvSpPr>
          <p:cNvPr id="280" name="Google Shape;280;g1ad72bb8bc3_1_170"/>
          <p:cNvSpPr txBox="1"/>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
        <p:nvSpPr>
          <p:cNvPr id="281" name="Google Shape;281;g1ad72bb8bc3_1_170"/>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COMPUTATIONAL TECHNIQUES</a:t>
            </a:r>
            <a:endParaRPr b="0" i="0" sz="1400" u="none" cap="none" strike="noStrike">
              <a:solidFill>
                <a:srgbClr val="000000"/>
              </a:solidFill>
              <a:latin typeface="Arial"/>
              <a:ea typeface="Arial"/>
              <a:cs typeface="Arial"/>
              <a:sym typeface="Arial"/>
            </a:endParaRPr>
          </a:p>
        </p:txBody>
      </p:sp>
      <p:pic>
        <p:nvPicPr>
          <p:cNvPr id="282" name="Google Shape;282;g1ad72bb8bc3_1_170"/>
          <p:cNvPicPr preferRelativeResize="0"/>
          <p:nvPr/>
        </p:nvPicPr>
        <p:blipFill>
          <a:blip r:embed="rId5">
            <a:alphaModFix/>
          </a:blip>
          <a:stretch>
            <a:fillRect/>
          </a:stretch>
        </p:blipFill>
        <p:spPr>
          <a:xfrm>
            <a:off x="5868500" y="2888925"/>
            <a:ext cx="6107883" cy="2292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ad72bb8bc3_1_199"/>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288" name="Google Shape;288;g1ad72bb8bc3_1_199"/>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289" name="Google Shape;289;g1ad72bb8bc3_1_199"/>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290" name="Google Shape;290;g1ad72bb8bc3_1_199"/>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291" name="Google Shape;291;g1ad72bb8bc3_1_199"/>
          <p:cNvPicPr preferRelativeResize="0"/>
          <p:nvPr/>
        </p:nvPicPr>
        <p:blipFill rotWithShape="1">
          <a:blip r:embed="rId5">
            <a:alphaModFix/>
          </a:blip>
          <a:srcRect b="0" l="0" r="0" t="0"/>
          <a:stretch/>
        </p:blipFill>
        <p:spPr>
          <a:xfrm>
            <a:off x="2593639" y="3207364"/>
            <a:ext cx="7004725" cy="2303330"/>
          </a:xfrm>
          <a:prstGeom prst="rect">
            <a:avLst/>
          </a:prstGeom>
          <a:noFill/>
          <a:ln>
            <a:noFill/>
          </a:ln>
        </p:spPr>
      </p:pic>
      <p:sp>
        <p:nvSpPr>
          <p:cNvPr id="292" name="Google Shape;292;g1ad72bb8bc3_1_199"/>
          <p:cNvSpPr txBox="1"/>
          <p:nvPr/>
        </p:nvSpPr>
        <p:spPr>
          <a:xfrm>
            <a:off x="3665482" y="5810468"/>
            <a:ext cx="4480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Monda"/>
                <a:ea typeface="Monda"/>
                <a:cs typeface="Monda"/>
                <a:sym typeface="Monda"/>
              </a:rPr>
              <a:t>Source: IEEE Intelligent Vehicles Symposium (IV), 2015.</a:t>
            </a:r>
            <a:endParaRPr b="0" i="0" sz="1100" u="none" cap="none" strike="noStrike">
              <a:solidFill>
                <a:srgbClr val="000000"/>
              </a:solidFill>
              <a:latin typeface="Monda"/>
              <a:ea typeface="Monda"/>
              <a:cs typeface="Monda"/>
              <a:sym typeface="Monda"/>
            </a:endParaRPr>
          </a:p>
        </p:txBody>
      </p:sp>
      <p:sp>
        <p:nvSpPr>
          <p:cNvPr id="293" name="Google Shape;293;g1ad72bb8bc3_1_199"/>
          <p:cNvSpPr txBox="1"/>
          <p:nvPr/>
        </p:nvSpPr>
        <p:spPr>
          <a:xfrm>
            <a:off x="2748971" y="1005825"/>
            <a:ext cx="6313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pt-BR" sz="2200" u="none" cap="none" strike="noStrike">
                <a:solidFill>
                  <a:srgbClr val="000000"/>
                </a:solidFill>
                <a:latin typeface="Monda"/>
                <a:ea typeface="Monda"/>
                <a:cs typeface="Monda"/>
                <a:sym typeface="Monda"/>
              </a:rPr>
              <a:t>CONVOLUTIONAL NEURAL NETWORKS</a:t>
            </a:r>
            <a:endParaRPr b="0" i="0" sz="2200" u="none" cap="none" strike="noStrike">
              <a:solidFill>
                <a:srgbClr val="000000"/>
              </a:solidFill>
              <a:latin typeface="Monda"/>
              <a:ea typeface="Monda"/>
              <a:cs typeface="Monda"/>
              <a:sym typeface="Monda"/>
            </a:endParaRPr>
          </a:p>
        </p:txBody>
      </p:sp>
      <p:sp>
        <p:nvSpPr>
          <p:cNvPr id="294" name="Google Shape;294;g1ad72bb8bc3_1_199"/>
          <p:cNvSpPr txBox="1"/>
          <p:nvPr/>
        </p:nvSpPr>
        <p:spPr>
          <a:xfrm>
            <a:off x="1647376" y="1600200"/>
            <a:ext cx="8517000" cy="11499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15000"/>
              </a:lnSpc>
              <a:spcBef>
                <a:spcPts val="0"/>
              </a:spcBef>
              <a:spcAft>
                <a:spcPts val="0"/>
              </a:spcAft>
              <a:buClr>
                <a:schemeClr val="dk1"/>
              </a:buClr>
              <a:buSzPts val="1900"/>
              <a:buFont typeface="Monda"/>
              <a:buChar char="●"/>
            </a:pPr>
            <a:r>
              <a:rPr b="0" i="0" lang="pt-BR" sz="1900" u="none" cap="none" strike="noStrike">
                <a:solidFill>
                  <a:srgbClr val="000000"/>
                </a:solidFill>
                <a:latin typeface="Monda"/>
                <a:ea typeface="Monda"/>
                <a:cs typeface="Monda"/>
                <a:sym typeface="Monda"/>
              </a:rPr>
              <a:t>Filter application at the network entrance;</a:t>
            </a:r>
            <a:endParaRPr b="0" i="0" sz="1900" u="none" cap="none" strike="noStrike">
              <a:solidFill>
                <a:srgbClr val="000000"/>
              </a:solidFill>
              <a:latin typeface="Monda"/>
              <a:ea typeface="Monda"/>
              <a:cs typeface="Monda"/>
              <a:sym typeface="Monda"/>
            </a:endParaRPr>
          </a:p>
          <a:p>
            <a:pPr indent="-349250" lvl="0" marL="457200" marR="0" rtl="0" algn="l">
              <a:lnSpc>
                <a:spcPct val="115000"/>
              </a:lnSpc>
              <a:spcBef>
                <a:spcPts val="0"/>
              </a:spcBef>
              <a:spcAft>
                <a:spcPts val="0"/>
              </a:spcAft>
              <a:buClr>
                <a:schemeClr val="dk1"/>
              </a:buClr>
              <a:buSzPts val="1900"/>
              <a:buFont typeface="Monda"/>
              <a:buChar char="●"/>
            </a:pPr>
            <a:r>
              <a:rPr b="0" i="0" lang="pt-BR" sz="1900" u="none" cap="none" strike="noStrike">
                <a:solidFill>
                  <a:srgbClr val="000000"/>
                </a:solidFill>
                <a:latin typeface="Monda"/>
                <a:ea typeface="Monda"/>
                <a:cs typeface="Monda"/>
                <a:sym typeface="Monda"/>
              </a:rPr>
              <a:t>Extract and map features;</a:t>
            </a:r>
            <a:endParaRPr b="0" i="0" sz="1900" u="none" cap="none" strike="noStrike">
              <a:solidFill>
                <a:srgbClr val="000000"/>
              </a:solidFill>
              <a:latin typeface="Monda"/>
              <a:ea typeface="Monda"/>
              <a:cs typeface="Monda"/>
              <a:sym typeface="Monda"/>
            </a:endParaRPr>
          </a:p>
          <a:p>
            <a:pPr indent="-349250" lvl="0" marL="457200" marR="0" rtl="0" algn="l">
              <a:lnSpc>
                <a:spcPct val="115000"/>
              </a:lnSpc>
              <a:spcBef>
                <a:spcPts val="0"/>
              </a:spcBef>
              <a:spcAft>
                <a:spcPts val="0"/>
              </a:spcAft>
              <a:buClr>
                <a:schemeClr val="dk1"/>
              </a:buClr>
              <a:buSzPts val="1900"/>
              <a:buFont typeface="Monda"/>
              <a:buChar char="●"/>
            </a:pPr>
            <a:r>
              <a:rPr b="0" i="0" lang="pt-BR" sz="1900" u="none" cap="none" strike="noStrike">
                <a:solidFill>
                  <a:srgbClr val="000000"/>
                </a:solidFill>
                <a:latin typeface="Monda"/>
                <a:ea typeface="Monda"/>
                <a:cs typeface="Monda"/>
                <a:sym typeface="Monda"/>
              </a:rPr>
              <a:t>Semantic segmentation, imaging classification and image detection</a:t>
            </a:r>
            <a:r>
              <a:rPr lang="pt-BR" sz="1900">
                <a:latin typeface="Monda"/>
                <a:ea typeface="Monda"/>
                <a:cs typeface="Monda"/>
                <a:sym typeface="Monda"/>
              </a:rPr>
              <a:t>.</a:t>
            </a:r>
            <a:endParaRPr b="0" i="0" sz="1900" u="none" cap="none" strike="noStrike">
              <a:solidFill>
                <a:srgbClr val="000000"/>
              </a:solidFill>
              <a:latin typeface="Monda"/>
              <a:ea typeface="Monda"/>
              <a:cs typeface="Monda"/>
              <a:sym typeface="Monda"/>
            </a:endParaRPr>
          </a:p>
        </p:txBody>
      </p:sp>
      <p:sp>
        <p:nvSpPr>
          <p:cNvPr id="295" name="Google Shape;295;g1ad72bb8bc3_1_199"/>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COMPUTATIONAL TECHNIQUES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ad72bb8bc3_1_221"/>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01" name="Google Shape;301;g1ad72bb8bc3_1_221"/>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02" name="Google Shape;302;g1ad72bb8bc3_1_221"/>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03" name="Google Shape;303;g1ad72bb8bc3_1_221"/>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304" name="Google Shape;304;g1ad72bb8bc3_1_221"/>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OBJECTIVE</a:t>
            </a:r>
            <a:endParaRPr b="0" i="0" sz="1400" u="none" cap="none" strike="noStrike">
              <a:solidFill>
                <a:srgbClr val="000000"/>
              </a:solidFill>
              <a:latin typeface="Arial"/>
              <a:ea typeface="Arial"/>
              <a:cs typeface="Arial"/>
              <a:sym typeface="Arial"/>
            </a:endParaRPr>
          </a:p>
        </p:txBody>
      </p:sp>
      <p:sp>
        <p:nvSpPr>
          <p:cNvPr id="305" name="Google Shape;305;g1ad72bb8bc3_1_221"/>
          <p:cNvSpPr txBox="1"/>
          <p:nvPr/>
        </p:nvSpPr>
        <p:spPr>
          <a:xfrm>
            <a:off x="2152200" y="2777850"/>
            <a:ext cx="7887600" cy="1302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000"/>
              </a:spcBef>
              <a:spcAft>
                <a:spcPts val="0"/>
              </a:spcAft>
              <a:buClr>
                <a:srgbClr val="000000"/>
              </a:buClr>
              <a:buSzPts val="2200"/>
              <a:buFont typeface="Arial"/>
              <a:buNone/>
            </a:pPr>
            <a:r>
              <a:rPr b="0" i="0" lang="pt-BR" sz="2200" u="none" cap="none" strike="noStrike">
                <a:solidFill>
                  <a:schemeClr val="dk1"/>
                </a:solidFill>
                <a:latin typeface="Monda"/>
                <a:ea typeface="Monda"/>
                <a:cs typeface="Monda"/>
                <a:sym typeface="Monda"/>
              </a:rPr>
              <a:t>Analyze articles and Deep Learning applications proposals, specifically CNNs, for the early detection of PDAC in CT images.</a:t>
            </a:r>
            <a:endParaRPr b="0" i="0" sz="2400" u="none" cap="none" strike="noStrike">
              <a:solidFill>
                <a:srgbClr val="000000"/>
              </a:solidFill>
              <a:latin typeface="Monda"/>
              <a:ea typeface="Monda"/>
              <a:cs typeface="Monda"/>
              <a:sym typeface="Mond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1af4e416d32_0_1"/>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11" name="Google Shape;311;g1af4e416d32_0_1"/>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12" name="Google Shape;312;g1af4e416d32_0_1"/>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13" name="Google Shape;313;g1af4e416d32_0_1"/>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314" name="Google Shape;314;g1af4e416d32_0_1"/>
          <p:cNvSpPr/>
          <p:nvPr/>
        </p:nvSpPr>
        <p:spPr>
          <a:xfrm>
            <a:off x="315150" y="3075600"/>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pt-BR" sz="3600">
                <a:solidFill>
                  <a:schemeClr val="lt1"/>
                </a:solidFill>
                <a:latin typeface="Monda"/>
                <a:ea typeface="Monda"/>
                <a:cs typeface="Monda"/>
                <a:sym typeface="Monda"/>
              </a:rPr>
              <a:t>2</a:t>
            </a:r>
            <a:endParaRPr b="1" i="0" sz="3600" u="none" cap="none" strike="noStrike">
              <a:solidFill>
                <a:schemeClr val="lt1"/>
              </a:solidFill>
              <a:latin typeface="Monda"/>
              <a:ea typeface="Monda"/>
              <a:cs typeface="Monda"/>
              <a:sym typeface="Monda"/>
            </a:endParaRPr>
          </a:p>
        </p:txBody>
      </p:sp>
      <p:sp>
        <p:nvSpPr>
          <p:cNvPr id="315" name="Google Shape;315;g1af4e416d32_0_1"/>
          <p:cNvSpPr txBox="1"/>
          <p:nvPr/>
        </p:nvSpPr>
        <p:spPr>
          <a:xfrm>
            <a:off x="1438775" y="3059550"/>
            <a:ext cx="6672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pt-BR" sz="3600" u="none" cap="none" strike="noStrike">
                <a:solidFill>
                  <a:srgbClr val="000000"/>
                </a:solidFill>
                <a:latin typeface="Monda"/>
                <a:ea typeface="Monda"/>
                <a:cs typeface="Monda"/>
                <a:sym typeface="Monda"/>
              </a:rPr>
              <a:t>METHODOLOGY</a:t>
            </a:r>
            <a:endParaRPr b="0" i="0" sz="3600" u="none" cap="none" strike="noStrike">
              <a:solidFill>
                <a:srgbClr val="000000"/>
              </a:solidFill>
              <a:latin typeface="Monda"/>
              <a:ea typeface="Monda"/>
              <a:cs typeface="Monda"/>
              <a:sym typeface="Mond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4"/>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AGENDA</a:t>
            </a:r>
            <a:endParaRPr b="0" i="0" sz="1400" u="none" cap="none" strike="noStrike">
              <a:solidFill>
                <a:srgbClr val="000000"/>
              </a:solidFill>
              <a:latin typeface="Arial"/>
              <a:ea typeface="Arial"/>
              <a:cs typeface="Arial"/>
              <a:sym typeface="Arial"/>
            </a:endParaRPr>
          </a:p>
        </p:txBody>
      </p:sp>
      <p:sp>
        <p:nvSpPr>
          <p:cNvPr id="99" name="Google Shape;99;p4"/>
          <p:cNvSpPr txBox="1"/>
          <p:nvPr>
            <p:ph idx="12" type="sldNum"/>
          </p:nvPr>
        </p:nvSpPr>
        <p:spPr>
          <a:xfrm>
            <a:off x="9413793" y="6467562"/>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100" name="Google Shape;100;p4"/>
          <p:cNvPicPr preferRelativeResize="0"/>
          <p:nvPr/>
        </p:nvPicPr>
        <p:blipFill rotWithShape="1">
          <a:blip r:embed="rId3">
            <a:alphaModFix/>
          </a:blip>
          <a:srcRect b="0" l="0" r="0" t="0"/>
          <a:stretch/>
        </p:blipFill>
        <p:spPr>
          <a:xfrm>
            <a:off x="11034584" y="-3215"/>
            <a:ext cx="1169771" cy="706737"/>
          </a:xfrm>
          <a:prstGeom prst="rect">
            <a:avLst/>
          </a:prstGeom>
          <a:noFill/>
          <a:ln>
            <a:noFill/>
          </a:ln>
        </p:spPr>
      </p:pic>
      <p:pic>
        <p:nvPicPr>
          <p:cNvPr id="101" name="Google Shape;101;p4"/>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102" name="Google Shape;102;p4"/>
          <p:cNvCxnSpPr/>
          <p:nvPr/>
        </p:nvCxnSpPr>
        <p:spPr>
          <a:xfrm>
            <a:off x="0" y="691165"/>
            <a:ext cx="12204355" cy="0"/>
          </a:xfrm>
          <a:prstGeom prst="straightConnector1">
            <a:avLst/>
          </a:prstGeom>
          <a:noFill/>
          <a:ln cap="flat" cmpd="sng" w="44450">
            <a:solidFill>
              <a:srgbClr val="006D00"/>
            </a:solidFill>
            <a:prstDash val="solid"/>
            <a:miter lim="800000"/>
            <a:headEnd len="sm" w="sm" type="none"/>
            <a:tailEnd len="sm" w="sm" type="none"/>
          </a:ln>
        </p:spPr>
      </p:cxnSp>
      <p:sp>
        <p:nvSpPr>
          <p:cNvPr id="103" name="Google Shape;103;p4"/>
          <p:cNvSpPr/>
          <p:nvPr/>
        </p:nvSpPr>
        <p:spPr>
          <a:xfrm>
            <a:off x="326725" y="144697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600" u="none" cap="none" strike="noStrike">
                <a:solidFill>
                  <a:schemeClr val="lt1"/>
                </a:solidFill>
                <a:latin typeface="Monda"/>
                <a:ea typeface="Monda"/>
                <a:cs typeface="Monda"/>
                <a:sym typeface="Monda"/>
              </a:rPr>
              <a:t>1</a:t>
            </a:r>
            <a:endParaRPr b="1" i="0" sz="3600" u="none" cap="none" strike="noStrike">
              <a:solidFill>
                <a:schemeClr val="lt1"/>
              </a:solidFill>
              <a:latin typeface="Monda"/>
              <a:ea typeface="Monda"/>
              <a:cs typeface="Monda"/>
              <a:sym typeface="Monda"/>
            </a:endParaRPr>
          </a:p>
        </p:txBody>
      </p:sp>
      <p:sp>
        <p:nvSpPr>
          <p:cNvPr id="104" name="Google Shape;104;p4"/>
          <p:cNvSpPr txBox="1"/>
          <p:nvPr/>
        </p:nvSpPr>
        <p:spPr>
          <a:xfrm>
            <a:off x="1311150" y="1507125"/>
            <a:ext cx="6672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pt-BR" sz="3000" u="none" cap="none" strike="noStrike">
                <a:solidFill>
                  <a:srgbClr val="000000"/>
                </a:solidFill>
                <a:latin typeface="Monda"/>
                <a:ea typeface="Monda"/>
                <a:cs typeface="Monda"/>
                <a:sym typeface="Monda"/>
              </a:rPr>
              <a:t>INTRODUCTION</a:t>
            </a:r>
            <a:endParaRPr b="0" i="0" sz="3000" u="none" cap="none" strike="noStrike">
              <a:solidFill>
                <a:srgbClr val="000000"/>
              </a:solidFill>
              <a:latin typeface="Monda"/>
              <a:ea typeface="Monda"/>
              <a:cs typeface="Monda"/>
              <a:sym typeface="Monda"/>
            </a:endParaRPr>
          </a:p>
        </p:txBody>
      </p:sp>
      <p:sp>
        <p:nvSpPr>
          <p:cNvPr id="105" name="Google Shape;105;p4"/>
          <p:cNvSpPr/>
          <p:nvPr/>
        </p:nvSpPr>
        <p:spPr>
          <a:xfrm>
            <a:off x="326725" y="238712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600" u="none" cap="none" strike="noStrike">
                <a:solidFill>
                  <a:schemeClr val="lt1"/>
                </a:solidFill>
                <a:latin typeface="Monda"/>
                <a:ea typeface="Monda"/>
                <a:cs typeface="Monda"/>
                <a:sym typeface="Monda"/>
              </a:rPr>
              <a:t>2</a:t>
            </a:r>
            <a:endParaRPr b="1" i="0" sz="3600" u="none" cap="none" strike="noStrike">
              <a:solidFill>
                <a:schemeClr val="lt1"/>
              </a:solidFill>
              <a:latin typeface="Monda"/>
              <a:ea typeface="Monda"/>
              <a:cs typeface="Monda"/>
              <a:sym typeface="Monda"/>
            </a:endParaRPr>
          </a:p>
        </p:txBody>
      </p:sp>
      <p:sp>
        <p:nvSpPr>
          <p:cNvPr id="106" name="Google Shape;106;p4"/>
          <p:cNvSpPr txBox="1"/>
          <p:nvPr/>
        </p:nvSpPr>
        <p:spPr>
          <a:xfrm>
            <a:off x="1311150" y="3384200"/>
            <a:ext cx="9569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pt-BR" sz="3000" u="none" cap="none" strike="noStrike">
                <a:solidFill>
                  <a:srgbClr val="000000"/>
                </a:solidFill>
                <a:latin typeface="Monda"/>
                <a:ea typeface="Monda"/>
                <a:cs typeface="Monda"/>
                <a:sym typeface="Monda"/>
              </a:rPr>
              <a:t>MACHINE LEARNING APPLICATIONS ANALYSIS</a:t>
            </a:r>
            <a:endParaRPr b="0" i="0" sz="3000" u="none" cap="none" strike="noStrike">
              <a:solidFill>
                <a:srgbClr val="000000"/>
              </a:solidFill>
              <a:latin typeface="Monda"/>
              <a:ea typeface="Monda"/>
              <a:cs typeface="Monda"/>
              <a:sym typeface="Monda"/>
            </a:endParaRPr>
          </a:p>
        </p:txBody>
      </p:sp>
      <p:sp>
        <p:nvSpPr>
          <p:cNvPr id="107" name="Google Shape;107;p4"/>
          <p:cNvSpPr/>
          <p:nvPr/>
        </p:nvSpPr>
        <p:spPr>
          <a:xfrm>
            <a:off x="326725" y="334332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600" u="none" cap="none" strike="noStrike">
                <a:solidFill>
                  <a:schemeClr val="lt1"/>
                </a:solidFill>
                <a:latin typeface="Monda"/>
                <a:ea typeface="Monda"/>
                <a:cs typeface="Monda"/>
                <a:sym typeface="Monda"/>
              </a:rPr>
              <a:t>3</a:t>
            </a:r>
            <a:endParaRPr b="1" i="0" sz="3600" u="none" cap="none" strike="noStrike">
              <a:solidFill>
                <a:schemeClr val="lt1"/>
              </a:solidFill>
              <a:latin typeface="Monda"/>
              <a:ea typeface="Monda"/>
              <a:cs typeface="Monda"/>
              <a:sym typeface="Monda"/>
            </a:endParaRPr>
          </a:p>
        </p:txBody>
      </p:sp>
      <p:sp>
        <p:nvSpPr>
          <p:cNvPr id="108" name="Google Shape;108;p4"/>
          <p:cNvSpPr txBox="1"/>
          <p:nvPr/>
        </p:nvSpPr>
        <p:spPr>
          <a:xfrm>
            <a:off x="1317325" y="2445663"/>
            <a:ext cx="9569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pt-BR" sz="3000" u="none" cap="none" strike="noStrike">
                <a:solidFill>
                  <a:srgbClr val="000000"/>
                </a:solidFill>
                <a:latin typeface="Monda"/>
                <a:ea typeface="Monda"/>
                <a:cs typeface="Monda"/>
                <a:sym typeface="Monda"/>
              </a:rPr>
              <a:t>METHODOLOGY</a:t>
            </a:r>
            <a:endParaRPr b="0" i="0" sz="3000" u="none" cap="none" strike="noStrike">
              <a:solidFill>
                <a:srgbClr val="000000"/>
              </a:solidFill>
              <a:latin typeface="Monda"/>
              <a:ea typeface="Monda"/>
              <a:cs typeface="Monda"/>
              <a:sym typeface="Monda"/>
            </a:endParaRPr>
          </a:p>
        </p:txBody>
      </p:sp>
      <p:sp>
        <p:nvSpPr>
          <p:cNvPr id="109" name="Google Shape;109;p4"/>
          <p:cNvSpPr/>
          <p:nvPr/>
        </p:nvSpPr>
        <p:spPr>
          <a:xfrm>
            <a:off x="326725" y="429952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600" u="none" cap="none" strike="noStrike">
                <a:solidFill>
                  <a:schemeClr val="lt1"/>
                </a:solidFill>
                <a:latin typeface="Monda"/>
                <a:ea typeface="Monda"/>
                <a:cs typeface="Monda"/>
                <a:sym typeface="Monda"/>
              </a:rPr>
              <a:t>4</a:t>
            </a:r>
            <a:endParaRPr b="1" i="0" sz="3600" u="none" cap="none" strike="noStrike">
              <a:solidFill>
                <a:schemeClr val="lt1"/>
              </a:solidFill>
              <a:latin typeface="Monda"/>
              <a:ea typeface="Monda"/>
              <a:cs typeface="Monda"/>
              <a:sym typeface="Monda"/>
            </a:endParaRPr>
          </a:p>
        </p:txBody>
      </p:sp>
      <p:sp>
        <p:nvSpPr>
          <p:cNvPr id="110" name="Google Shape;110;p4"/>
          <p:cNvSpPr txBox="1"/>
          <p:nvPr/>
        </p:nvSpPr>
        <p:spPr>
          <a:xfrm>
            <a:off x="1311150" y="4302300"/>
            <a:ext cx="9569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pt-BR" sz="3000" u="none" cap="none" strike="noStrike">
                <a:solidFill>
                  <a:srgbClr val="000000"/>
                </a:solidFill>
                <a:latin typeface="Monda"/>
                <a:ea typeface="Monda"/>
                <a:cs typeface="Monda"/>
                <a:sym typeface="Monda"/>
              </a:rPr>
              <a:t>RESULTS </a:t>
            </a:r>
            <a:r>
              <a:rPr lang="pt-BR" sz="3000">
                <a:latin typeface="Monda"/>
                <a:ea typeface="Monda"/>
                <a:cs typeface="Monda"/>
                <a:sym typeface="Monda"/>
              </a:rPr>
              <a:t>COMPARISON</a:t>
            </a:r>
            <a:endParaRPr b="0" i="0" sz="3000" u="none" cap="none" strike="noStrike">
              <a:solidFill>
                <a:srgbClr val="000000"/>
              </a:solidFill>
              <a:latin typeface="Monda"/>
              <a:ea typeface="Monda"/>
              <a:cs typeface="Monda"/>
              <a:sym typeface="Monda"/>
            </a:endParaRPr>
          </a:p>
        </p:txBody>
      </p:sp>
      <p:sp>
        <p:nvSpPr>
          <p:cNvPr id="111" name="Google Shape;111;p4"/>
          <p:cNvSpPr/>
          <p:nvPr/>
        </p:nvSpPr>
        <p:spPr>
          <a:xfrm>
            <a:off x="326725" y="525572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600" u="none" cap="none" strike="noStrike">
                <a:solidFill>
                  <a:schemeClr val="lt1"/>
                </a:solidFill>
                <a:latin typeface="Monda"/>
                <a:ea typeface="Monda"/>
                <a:cs typeface="Monda"/>
                <a:sym typeface="Monda"/>
              </a:rPr>
              <a:t>5</a:t>
            </a:r>
            <a:endParaRPr b="1" i="0" sz="3600" u="none" cap="none" strike="noStrike">
              <a:solidFill>
                <a:schemeClr val="lt1"/>
              </a:solidFill>
              <a:latin typeface="Monda"/>
              <a:ea typeface="Monda"/>
              <a:cs typeface="Monda"/>
              <a:sym typeface="Monda"/>
            </a:endParaRPr>
          </a:p>
        </p:txBody>
      </p:sp>
      <p:sp>
        <p:nvSpPr>
          <p:cNvPr id="112" name="Google Shape;112;p4"/>
          <p:cNvSpPr txBox="1"/>
          <p:nvPr/>
        </p:nvSpPr>
        <p:spPr>
          <a:xfrm>
            <a:off x="1311150" y="5261275"/>
            <a:ext cx="9569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pt-BR" sz="3000" u="none" cap="none" strike="noStrike">
                <a:solidFill>
                  <a:srgbClr val="000000"/>
                </a:solidFill>
                <a:latin typeface="Monda"/>
                <a:ea typeface="Monda"/>
                <a:cs typeface="Monda"/>
                <a:sym typeface="Monda"/>
              </a:rPr>
              <a:t>CONCLUSIONS</a:t>
            </a:r>
            <a:endParaRPr b="0" i="0" sz="3000" u="none" cap="none" strike="noStrike">
              <a:solidFill>
                <a:srgbClr val="000000"/>
              </a:solidFill>
              <a:latin typeface="Monda"/>
              <a:ea typeface="Monda"/>
              <a:cs typeface="Monda"/>
              <a:sym typeface="Mond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ad72bb8bc3_1_12"/>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METHODOLOGYS </a:t>
            </a:r>
            <a:endParaRPr b="0" i="0" sz="1400" u="none" cap="none" strike="noStrike">
              <a:solidFill>
                <a:srgbClr val="000000"/>
              </a:solidFill>
              <a:latin typeface="Arial"/>
              <a:ea typeface="Arial"/>
              <a:cs typeface="Arial"/>
              <a:sym typeface="Arial"/>
            </a:endParaRPr>
          </a:p>
        </p:txBody>
      </p:sp>
      <p:sp>
        <p:nvSpPr>
          <p:cNvPr id="321" name="Google Shape;321;g1ad72bb8bc3_1_12"/>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22" name="Google Shape;322;g1ad72bb8bc3_1_12"/>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23" name="Google Shape;323;g1ad72bb8bc3_1_12"/>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24" name="Google Shape;324;g1ad72bb8bc3_1_12"/>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325" name="Google Shape;325;g1ad72bb8bc3_1_12"/>
          <p:cNvSpPr txBox="1"/>
          <p:nvPr/>
        </p:nvSpPr>
        <p:spPr>
          <a:xfrm>
            <a:off x="326725" y="1372888"/>
            <a:ext cx="11735100" cy="4863900"/>
          </a:xfrm>
          <a:prstGeom prst="rect">
            <a:avLst/>
          </a:prstGeom>
          <a:noFill/>
          <a:ln>
            <a:noFill/>
          </a:ln>
        </p:spPr>
        <p:txBody>
          <a:bodyPr anchorCtr="0" anchor="t" bIns="91425" lIns="91425" spcFirstLastPara="1" rIns="91425" wrap="square" tIns="91425">
            <a:spAutoFit/>
          </a:bodyPr>
          <a:lstStyle/>
          <a:p>
            <a:pPr indent="-349250" lvl="0" marL="457200" marR="0" rtl="0" algn="just">
              <a:lnSpc>
                <a:spcPct val="150000"/>
              </a:lnSpc>
              <a:spcBef>
                <a:spcPts val="0"/>
              </a:spcBef>
              <a:spcAft>
                <a:spcPts val="0"/>
              </a:spcAft>
              <a:buClr>
                <a:srgbClr val="000000"/>
              </a:buClr>
              <a:buSzPts val="1900"/>
              <a:buFont typeface="Monda"/>
              <a:buAutoNum type="arabicPeriod"/>
            </a:pPr>
            <a:r>
              <a:rPr b="0" i="0" lang="pt-BR" sz="1900" u="none" cap="none" strike="noStrike">
                <a:solidFill>
                  <a:srgbClr val="000000"/>
                </a:solidFill>
                <a:latin typeface="Monda"/>
                <a:ea typeface="Monda"/>
                <a:cs typeface="Monda"/>
                <a:sym typeface="Monda"/>
              </a:rPr>
              <a:t>Detection and diagnosis of pancreatic tumor using deep learning-based hierarchical convolutional neural network on the internet of medical things platform. (Wei Xuan, Guangqiang You. 2020);</a:t>
            </a:r>
            <a:endParaRPr b="0" i="0" sz="1900" u="none" cap="none" strike="noStrike">
              <a:solidFill>
                <a:srgbClr val="000000"/>
              </a:solidFill>
              <a:latin typeface="Monda"/>
              <a:ea typeface="Monda"/>
              <a:cs typeface="Monda"/>
              <a:sym typeface="Monda"/>
            </a:endParaRPr>
          </a:p>
          <a:p>
            <a:pPr indent="-349250" lvl="0" marL="457200" marR="0" rtl="0" algn="just">
              <a:lnSpc>
                <a:spcPct val="150000"/>
              </a:lnSpc>
              <a:spcBef>
                <a:spcPts val="0"/>
              </a:spcBef>
              <a:spcAft>
                <a:spcPts val="0"/>
              </a:spcAft>
              <a:buClr>
                <a:srgbClr val="000000"/>
              </a:buClr>
              <a:buSzPts val="1900"/>
              <a:buFont typeface="Monda"/>
              <a:buAutoNum type="arabicPeriod"/>
            </a:pPr>
            <a:r>
              <a:rPr b="0" i="0" lang="pt-BR" sz="1900" u="none" cap="none" strike="noStrike">
                <a:solidFill>
                  <a:srgbClr val="000000"/>
                </a:solidFill>
                <a:latin typeface="Monda"/>
                <a:ea typeface="Monda"/>
                <a:cs typeface="Monda"/>
                <a:sym typeface="Monda"/>
              </a:rPr>
              <a:t>Deep learning convolutional neural network with Gaussian mixture model for predicting pancreatic cancer. (Sekaran et al. 2019);</a:t>
            </a:r>
            <a:endParaRPr b="0" i="0" sz="1900" u="none" cap="none" strike="noStrike">
              <a:solidFill>
                <a:srgbClr val="000000"/>
              </a:solidFill>
              <a:latin typeface="Monda"/>
              <a:ea typeface="Monda"/>
              <a:cs typeface="Monda"/>
              <a:sym typeface="Monda"/>
            </a:endParaRPr>
          </a:p>
          <a:p>
            <a:pPr indent="-349250" lvl="0" marL="457200" marR="0" rtl="0" algn="just">
              <a:lnSpc>
                <a:spcPct val="150000"/>
              </a:lnSpc>
              <a:spcBef>
                <a:spcPts val="0"/>
              </a:spcBef>
              <a:spcAft>
                <a:spcPts val="0"/>
              </a:spcAft>
              <a:buClr>
                <a:srgbClr val="000000"/>
              </a:buClr>
              <a:buSzPts val="1900"/>
              <a:buFont typeface="Monda"/>
              <a:buAutoNum type="arabicPeriod"/>
            </a:pPr>
            <a:r>
              <a:rPr b="0" i="0" lang="pt-BR" sz="1900" u="none" cap="none" strike="noStrike">
                <a:solidFill>
                  <a:srgbClr val="000000"/>
                </a:solidFill>
                <a:latin typeface="Monda"/>
                <a:ea typeface="Monda"/>
                <a:cs typeface="Monda"/>
                <a:sym typeface="Monda"/>
              </a:rPr>
              <a:t>Deep learning to distinguish pancreatic cancer tissue from non-cancerous pancreatic tissue: a retrospective study with cross-racial external validation. </a:t>
            </a:r>
            <a:r>
              <a:rPr b="0" i="0" lang="pt-BR" sz="1900" u="none" cap="none" strike="noStrike">
                <a:solidFill>
                  <a:schemeClr val="dk1"/>
                </a:solidFill>
                <a:latin typeface="Monda"/>
                <a:ea typeface="Monda"/>
                <a:cs typeface="Monda"/>
                <a:sym typeface="Monda"/>
              </a:rPr>
              <a:t>(Liu et al. 2020);</a:t>
            </a:r>
            <a:endParaRPr b="0" i="0" sz="1900" u="none" cap="none" strike="noStrike">
              <a:solidFill>
                <a:srgbClr val="000000"/>
              </a:solidFill>
              <a:latin typeface="Monda"/>
              <a:ea typeface="Monda"/>
              <a:cs typeface="Monda"/>
              <a:sym typeface="Monda"/>
            </a:endParaRPr>
          </a:p>
          <a:p>
            <a:pPr indent="-349250" lvl="0" marL="457200" marR="0" rtl="0" algn="just">
              <a:lnSpc>
                <a:spcPct val="150000"/>
              </a:lnSpc>
              <a:spcBef>
                <a:spcPts val="0"/>
              </a:spcBef>
              <a:spcAft>
                <a:spcPts val="0"/>
              </a:spcAft>
              <a:buClr>
                <a:srgbClr val="000000"/>
              </a:buClr>
              <a:buSzPts val="1900"/>
              <a:buFont typeface="Monda"/>
              <a:buAutoNum type="arabicPeriod"/>
            </a:pPr>
            <a:r>
              <a:rPr b="0" i="0" lang="pt-BR" sz="1900" u="none" cap="none" strike="noStrike">
                <a:solidFill>
                  <a:srgbClr val="000000"/>
                </a:solidFill>
                <a:latin typeface="Monda"/>
                <a:ea typeface="Monda"/>
                <a:cs typeface="Monda"/>
                <a:sym typeface="Monda"/>
              </a:rPr>
              <a:t>Establishment and application of an artificial intelligence diagnosis system for pancreatic cancer with a faster region-based convolutional neural network. (Liu et al. 2019);</a:t>
            </a:r>
            <a:endParaRPr b="0" i="0" sz="1900" u="none" cap="none" strike="noStrike">
              <a:solidFill>
                <a:srgbClr val="000000"/>
              </a:solidFill>
              <a:latin typeface="Monda"/>
              <a:ea typeface="Monda"/>
              <a:cs typeface="Monda"/>
              <a:sym typeface="Monda"/>
            </a:endParaRPr>
          </a:p>
          <a:p>
            <a:pPr indent="-349250" lvl="0" marL="457200" marR="0" rtl="0" algn="just">
              <a:lnSpc>
                <a:spcPct val="150000"/>
              </a:lnSpc>
              <a:spcBef>
                <a:spcPts val="0"/>
              </a:spcBef>
              <a:spcAft>
                <a:spcPts val="0"/>
              </a:spcAft>
              <a:buClr>
                <a:srgbClr val="000000"/>
              </a:buClr>
              <a:buSzPts val="1900"/>
              <a:buFont typeface="Monda"/>
              <a:buAutoNum type="arabicPeriod"/>
            </a:pPr>
            <a:r>
              <a:rPr b="0" i="0" lang="pt-BR" sz="1900" u="none" cap="none" strike="noStrike">
                <a:solidFill>
                  <a:srgbClr val="000000"/>
                </a:solidFill>
                <a:latin typeface="Monda"/>
                <a:ea typeface="Monda"/>
                <a:cs typeface="Monda"/>
                <a:sym typeface="Monda"/>
              </a:rPr>
              <a:t>Construction of a convolutional neural network classifier developed by computed tomography images for pancreatic cancer diagnosis. (Ma et al. 2020);</a:t>
            </a:r>
            <a:endParaRPr b="0" i="0" sz="1900" u="none" cap="none" strike="noStrike">
              <a:solidFill>
                <a:srgbClr val="000000"/>
              </a:solidFill>
              <a:latin typeface="Monda"/>
              <a:ea typeface="Monda"/>
              <a:cs typeface="Monda"/>
              <a:sym typeface="Mond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a9af4bc22b_0_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31" name="Google Shape;331;g1a9af4bc22b_0_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32" name="Google Shape;332;g1a9af4bc22b_0_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33" name="Google Shape;333;g1a9af4bc22b_0_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334" name="Google Shape;334;g1a9af4bc22b_0_0"/>
          <p:cNvSpPr txBox="1"/>
          <p:nvPr/>
        </p:nvSpPr>
        <p:spPr>
          <a:xfrm>
            <a:off x="174151" y="703520"/>
            <a:ext cx="11843700" cy="621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Monda"/>
                <a:ea typeface="Monda"/>
                <a:cs typeface="Monda"/>
                <a:sym typeface="Monda"/>
              </a:rPr>
              <a:t>Focus: CT images and CNN processing</a:t>
            </a:r>
            <a:endParaRPr b="1" i="0" sz="800" u="none" cap="none" strike="noStrike">
              <a:solidFill>
                <a:schemeClr val="dk1"/>
              </a:solidFill>
              <a:latin typeface="Monda"/>
              <a:ea typeface="Monda"/>
              <a:cs typeface="Monda"/>
              <a:sym typeface="Monda"/>
            </a:endParaRPr>
          </a:p>
          <a:p>
            <a:pPr indent="-412750" lvl="0" marL="457200" marR="0" rtl="0" algn="just">
              <a:lnSpc>
                <a:spcPct val="115000"/>
              </a:lnSpc>
              <a:spcBef>
                <a:spcPts val="1000"/>
              </a:spcBef>
              <a:spcAft>
                <a:spcPts val="0"/>
              </a:spcAft>
              <a:buClr>
                <a:srgbClr val="008F00"/>
              </a:buClr>
              <a:buSzPts val="2900"/>
              <a:buFont typeface="Arial"/>
              <a:buChar char="●"/>
            </a:pPr>
            <a:r>
              <a:rPr b="0" i="0" lang="pt-BR" sz="2400" u="none" cap="none" strike="noStrike">
                <a:solidFill>
                  <a:schemeClr val="dk1"/>
                </a:solidFill>
                <a:latin typeface="Monda"/>
                <a:ea typeface="Monda"/>
                <a:cs typeface="Monda"/>
                <a:sym typeface="Monda"/>
              </a:rPr>
              <a:t>Xuan &amp; You (2020): </a:t>
            </a:r>
            <a:endParaRPr b="0" i="0" sz="24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Hierarchical Convolutional Neural Network (HCNN); </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P-Net model adapted for 3D images, to segmentation of the tumor area;</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Tested the model with datasets beginning from 10 to 50 CT datasets;</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Validation was done by </a:t>
            </a:r>
            <a:r>
              <a:rPr lang="pt-BR" sz="2000">
                <a:solidFill>
                  <a:schemeClr val="dk1"/>
                </a:solidFill>
                <a:latin typeface="Monda"/>
                <a:ea typeface="Monda"/>
                <a:cs typeface="Monda"/>
                <a:sym typeface="Monda"/>
              </a:rPr>
              <a:t>s</a:t>
            </a:r>
            <a:r>
              <a:rPr b="0" i="0" lang="pt-BR" sz="2000" u="none" cap="none" strike="noStrike">
                <a:solidFill>
                  <a:schemeClr val="dk1"/>
                </a:solidFill>
                <a:latin typeface="Monda"/>
                <a:ea typeface="Monda"/>
                <a:cs typeface="Monda"/>
                <a:sym typeface="Monda"/>
              </a:rPr>
              <a:t>tabilized precision ratio, dice index, sensitivity, and specificity rates.</a:t>
            </a:r>
            <a:endParaRPr b="0" i="0" sz="2000" u="none" cap="none" strike="noStrike">
              <a:solidFill>
                <a:schemeClr val="dk1"/>
              </a:solidFill>
              <a:latin typeface="Monda"/>
              <a:ea typeface="Monda"/>
              <a:cs typeface="Monda"/>
              <a:sym typeface="Monda"/>
            </a:endParaRPr>
          </a:p>
          <a:p>
            <a:pPr indent="-412750" lvl="0" marL="457200" marR="0" rtl="0" algn="just">
              <a:lnSpc>
                <a:spcPct val="115000"/>
              </a:lnSpc>
              <a:spcBef>
                <a:spcPts val="0"/>
              </a:spcBef>
              <a:spcAft>
                <a:spcPts val="0"/>
              </a:spcAft>
              <a:buClr>
                <a:srgbClr val="008F00"/>
              </a:buClr>
              <a:buSzPts val="2900"/>
              <a:buFont typeface="Arial"/>
              <a:buChar char="●"/>
            </a:pPr>
            <a:r>
              <a:rPr b="0" i="0" lang="pt-BR" sz="2400" u="none" cap="none" strike="noStrike">
                <a:solidFill>
                  <a:schemeClr val="dk1"/>
                </a:solidFill>
                <a:latin typeface="Monda"/>
                <a:ea typeface="Monda"/>
                <a:cs typeface="Monda"/>
                <a:sym typeface="Monda"/>
              </a:rPr>
              <a:t>Sekaran et al. (2019):</a:t>
            </a:r>
            <a:endParaRPr b="0" i="0" sz="24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CNN model developed to classify tumor area (LFE + LR);</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Gaussian Mixture Model (GMM) to segment and extract features from the area of interest;</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19,000 CT images to train and test the model;</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Evaluation by recognition ratio versus the number of images on the training dataset.</a:t>
            </a:r>
            <a:endParaRPr b="1" i="0" sz="2400" u="none" cap="none" strike="noStrike">
              <a:solidFill>
                <a:schemeClr val="dk1"/>
              </a:solidFill>
              <a:latin typeface="Monda"/>
              <a:ea typeface="Monda"/>
              <a:cs typeface="Monda"/>
              <a:sym typeface="Monda"/>
            </a:endParaRPr>
          </a:p>
        </p:txBody>
      </p:sp>
      <p:sp>
        <p:nvSpPr>
          <p:cNvPr id="335" name="Google Shape;335;g1a9af4bc22b_0_0"/>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METHODOLOGYS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a9af4bc22b_0_18"/>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41" name="Google Shape;341;g1a9af4bc22b_0_18"/>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42" name="Google Shape;342;g1a9af4bc22b_0_18"/>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43" name="Google Shape;343;g1a9af4bc22b_0_18"/>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344" name="Google Shape;344;g1a9af4bc22b_0_18"/>
          <p:cNvSpPr txBox="1"/>
          <p:nvPr/>
        </p:nvSpPr>
        <p:spPr>
          <a:xfrm>
            <a:off x="180301" y="691170"/>
            <a:ext cx="11843700" cy="5856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Monda"/>
                <a:ea typeface="Monda"/>
                <a:cs typeface="Monda"/>
                <a:sym typeface="Monda"/>
              </a:rPr>
              <a:t>Focus: CT images and CNN processing</a:t>
            </a:r>
            <a:endParaRPr b="1" i="0" sz="1400" u="none" cap="none" strike="noStrike">
              <a:solidFill>
                <a:schemeClr val="dk1"/>
              </a:solidFill>
              <a:latin typeface="Monda"/>
              <a:ea typeface="Monda"/>
              <a:cs typeface="Monda"/>
              <a:sym typeface="Monda"/>
            </a:endParaRPr>
          </a:p>
          <a:p>
            <a:pPr indent="-412750" lvl="0" marL="457200" marR="0" rtl="0" algn="just">
              <a:lnSpc>
                <a:spcPct val="115000"/>
              </a:lnSpc>
              <a:spcBef>
                <a:spcPts val="1000"/>
              </a:spcBef>
              <a:spcAft>
                <a:spcPts val="0"/>
              </a:spcAft>
              <a:buClr>
                <a:srgbClr val="008F00"/>
              </a:buClr>
              <a:buSzPts val="2900"/>
              <a:buFont typeface="Arial"/>
              <a:buChar char="●"/>
            </a:pPr>
            <a:r>
              <a:rPr b="0" i="0" lang="pt-BR" sz="2400" u="none" cap="none" strike="noStrike">
                <a:solidFill>
                  <a:schemeClr val="dk1"/>
                </a:solidFill>
                <a:latin typeface="Monda"/>
                <a:ea typeface="Monda"/>
                <a:cs typeface="Monda"/>
                <a:sym typeface="Monda"/>
              </a:rPr>
              <a:t>Liu et al. (2020): </a:t>
            </a:r>
            <a:endParaRPr b="0" i="0" sz="24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CNN model derived from Visual Geometry Group (VGG) network; </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Optimization done by weighted loss function and callback to avoid overfitting;</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More than 14,000 CT images;</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Success was evaluated by sensitivity, specificity, accuracy and area under ROC curve (AUC).</a:t>
            </a:r>
            <a:endParaRPr b="0" i="0" sz="2000" u="none" cap="none" strike="noStrike">
              <a:solidFill>
                <a:schemeClr val="dk1"/>
              </a:solidFill>
              <a:latin typeface="Monda"/>
              <a:ea typeface="Monda"/>
              <a:cs typeface="Monda"/>
              <a:sym typeface="Monda"/>
            </a:endParaRPr>
          </a:p>
          <a:p>
            <a:pPr indent="-412750" lvl="0" marL="457200" marR="0" rtl="0" algn="just">
              <a:lnSpc>
                <a:spcPct val="115000"/>
              </a:lnSpc>
              <a:spcBef>
                <a:spcPts val="0"/>
              </a:spcBef>
              <a:spcAft>
                <a:spcPts val="0"/>
              </a:spcAft>
              <a:buClr>
                <a:srgbClr val="008F00"/>
              </a:buClr>
              <a:buSzPts val="2900"/>
              <a:buFont typeface="Arial"/>
              <a:buChar char="●"/>
            </a:pPr>
            <a:r>
              <a:rPr b="0" i="0" lang="pt-BR" sz="2400" u="none" cap="none" strike="noStrike">
                <a:solidFill>
                  <a:schemeClr val="dk1"/>
                </a:solidFill>
                <a:latin typeface="Monda"/>
                <a:ea typeface="Monda"/>
                <a:cs typeface="Monda"/>
                <a:sym typeface="Monda"/>
              </a:rPr>
              <a:t>Liu et al. (2019):</a:t>
            </a:r>
            <a:endParaRPr b="0" i="0" sz="24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Faster region-based CNN model (Fast R-CNN);</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VGG16 network for feature extraction;</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More than 5,000 CT images, either from pancreatic cancer patients or not;</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Model’s performance measured by AUC.</a:t>
            </a:r>
            <a:endParaRPr b="0" i="0" sz="2000" u="none" cap="none" strike="noStrike">
              <a:solidFill>
                <a:schemeClr val="dk1"/>
              </a:solidFill>
              <a:latin typeface="Monda"/>
              <a:ea typeface="Monda"/>
              <a:cs typeface="Monda"/>
              <a:sym typeface="Monda"/>
            </a:endParaRPr>
          </a:p>
        </p:txBody>
      </p:sp>
      <p:sp>
        <p:nvSpPr>
          <p:cNvPr id="345" name="Google Shape;345;g1a9af4bc22b_0_18"/>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METHODOLOGYS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af04a4a786_0_1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51" name="Google Shape;351;g1af04a4a786_0_1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52" name="Google Shape;352;g1af04a4a786_0_1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53" name="Google Shape;353;g1af04a4a786_0_1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354" name="Google Shape;354;g1af04a4a786_0_10"/>
          <p:cNvSpPr txBox="1"/>
          <p:nvPr/>
        </p:nvSpPr>
        <p:spPr>
          <a:xfrm>
            <a:off x="180301" y="685795"/>
            <a:ext cx="11843700" cy="277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Monda"/>
                <a:ea typeface="Monda"/>
                <a:cs typeface="Monda"/>
                <a:sym typeface="Monda"/>
              </a:rPr>
              <a:t>Focus: CT images and CNN processing</a:t>
            </a:r>
            <a:endParaRPr b="1" i="0" sz="1400" u="none" cap="none" strike="noStrike">
              <a:solidFill>
                <a:schemeClr val="dk1"/>
              </a:solidFill>
              <a:latin typeface="Monda"/>
              <a:ea typeface="Monda"/>
              <a:cs typeface="Monda"/>
              <a:sym typeface="Monda"/>
            </a:endParaRPr>
          </a:p>
          <a:p>
            <a:pPr indent="-412750" lvl="0" marL="457200" marR="0" rtl="0" algn="just">
              <a:lnSpc>
                <a:spcPct val="115000"/>
              </a:lnSpc>
              <a:spcBef>
                <a:spcPts val="1000"/>
              </a:spcBef>
              <a:spcAft>
                <a:spcPts val="0"/>
              </a:spcAft>
              <a:buClr>
                <a:srgbClr val="008F00"/>
              </a:buClr>
              <a:buSzPts val="2900"/>
              <a:buFont typeface="Arial"/>
              <a:buChar char="●"/>
            </a:pPr>
            <a:r>
              <a:rPr b="0" i="0" lang="pt-BR" sz="2400" u="none" cap="none" strike="noStrike">
                <a:solidFill>
                  <a:schemeClr val="dk1"/>
                </a:solidFill>
                <a:latin typeface="Monda"/>
                <a:ea typeface="Monda"/>
                <a:cs typeface="Monda"/>
                <a:sym typeface="Monda"/>
              </a:rPr>
              <a:t>Ma et al. (2020):</a:t>
            </a:r>
            <a:endParaRPr b="0" i="0" sz="24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CNN model composed by three convolutional layers and one fully connected, and then a batch normalization (BN), a rectified linear unit (ReLU), and a max-pooling layer;</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More than 6,000 CT images, either from pancreatic cancer patients or not;</a:t>
            </a:r>
            <a:endParaRPr b="0" i="0" sz="2000" u="none" cap="none" strike="noStrike">
              <a:solidFill>
                <a:schemeClr val="dk1"/>
              </a:solidFill>
              <a:latin typeface="Monda"/>
              <a:ea typeface="Monda"/>
              <a:cs typeface="Monda"/>
              <a:sym typeface="Monda"/>
            </a:endParaRPr>
          </a:p>
          <a:p>
            <a:pPr indent="-412750" lvl="1" marL="914400" marR="0" rtl="0" algn="just">
              <a:lnSpc>
                <a:spcPct val="115000"/>
              </a:lnSpc>
              <a:spcBef>
                <a:spcPts val="0"/>
              </a:spcBef>
              <a:spcAft>
                <a:spcPts val="0"/>
              </a:spcAft>
              <a:buClr>
                <a:srgbClr val="008F00"/>
              </a:buClr>
              <a:buSzPts val="2900"/>
              <a:buFont typeface="Arial"/>
              <a:buChar char="○"/>
            </a:pPr>
            <a:r>
              <a:rPr b="0" i="0" lang="pt-BR" sz="2000" u="none" cap="none" strike="noStrike">
                <a:solidFill>
                  <a:schemeClr val="dk1"/>
                </a:solidFill>
                <a:latin typeface="Monda"/>
                <a:ea typeface="Monda"/>
                <a:cs typeface="Monda"/>
                <a:sym typeface="Monda"/>
              </a:rPr>
              <a:t>Model was evaluated using accuracy, specificity and sensitivity rates.</a:t>
            </a:r>
            <a:endParaRPr b="0" i="0" sz="2000" u="none" cap="none" strike="noStrike">
              <a:solidFill>
                <a:schemeClr val="dk1"/>
              </a:solidFill>
              <a:latin typeface="Monda"/>
              <a:ea typeface="Monda"/>
              <a:cs typeface="Monda"/>
              <a:sym typeface="Monda"/>
            </a:endParaRPr>
          </a:p>
        </p:txBody>
      </p:sp>
      <p:sp>
        <p:nvSpPr>
          <p:cNvPr id="355" name="Google Shape;355;g1af04a4a786_0_10"/>
          <p:cNvSpPr txBox="1"/>
          <p:nvPr/>
        </p:nvSpPr>
        <p:spPr>
          <a:xfrm>
            <a:off x="390600" y="3764325"/>
            <a:ext cx="11410800" cy="203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1200"/>
              </a:spcAft>
              <a:buClr>
                <a:srgbClr val="000000"/>
              </a:buClr>
              <a:buSzPts val="2400"/>
              <a:buFont typeface="Arial"/>
              <a:buNone/>
            </a:pPr>
            <a:r>
              <a:rPr b="0" i="0" lang="pt-BR" sz="2400" u="none" cap="none" strike="noStrike">
                <a:solidFill>
                  <a:srgbClr val="006D00"/>
                </a:solidFill>
                <a:latin typeface="Monda"/>
                <a:ea typeface="Monda"/>
                <a:cs typeface="Monda"/>
                <a:sym typeface="Monda"/>
              </a:rPr>
              <a:t>Between the chosen articles, there is some resemblance: they all used CT images as the data to develop the CNN models and the acquisition of these images was made with contrast application. Even so, all the studies had their parameters and forms of success evaluation, such as accuracy, the ROC curve, AUC, the Dice-performance ratio, and others.</a:t>
            </a:r>
            <a:endParaRPr b="0" i="0" sz="2400" u="none" cap="none" strike="noStrike">
              <a:solidFill>
                <a:srgbClr val="006D00"/>
              </a:solidFill>
              <a:latin typeface="Monda"/>
              <a:ea typeface="Monda"/>
              <a:cs typeface="Monda"/>
              <a:sym typeface="Monda"/>
            </a:endParaRPr>
          </a:p>
        </p:txBody>
      </p:sp>
      <p:sp>
        <p:nvSpPr>
          <p:cNvPr id="356" name="Google Shape;356;g1af04a4a786_0_10"/>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METHODOLOGYS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af5925a464_0_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62" name="Google Shape;362;g1af5925a464_0_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63" name="Google Shape;363;g1af5925a464_0_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64" name="Google Shape;364;g1af5925a464_0_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365" name="Google Shape;365;g1af5925a464_0_0"/>
          <p:cNvSpPr/>
          <p:nvPr/>
        </p:nvSpPr>
        <p:spPr>
          <a:xfrm>
            <a:off x="199300" y="210177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pt-BR" sz="3600">
                <a:solidFill>
                  <a:schemeClr val="lt1"/>
                </a:solidFill>
                <a:latin typeface="Monda"/>
                <a:ea typeface="Monda"/>
                <a:cs typeface="Monda"/>
                <a:sym typeface="Monda"/>
              </a:rPr>
              <a:t>3</a:t>
            </a:r>
            <a:endParaRPr b="1" i="0" sz="3600" u="none" cap="none" strike="noStrike">
              <a:solidFill>
                <a:schemeClr val="lt1"/>
              </a:solidFill>
              <a:latin typeface="Monda"/>
              <a:ea typeface="Monda"/>
              <a:cs typeface="Monda"/>
              <a:sym typeface="Monda"/>
            </a:endParaRPr>
          </a:p>
        </p:txBody>
      </p:sp>
      <p:sp>
        <p:nvSpPr>
          <p:cNvPr id="366" name="Google Shape;366;g1af5925a464_0_0"/>
          <p:cNvSpPr txBox="1"/>
          <p:nvPr/>
        </p:nvSpPr>
        <p:spPr>
          <a:xfrm>
            <a:off x="1311350" y="1877200"/>
            <a:ext cx="104955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3600" u="none" cap="none" strike="noStrike">
                <a:solidFill>
                  <a:srgbClr val="000000"/>
                </a:solidFill>
                <a:latin typeface="Monda"/>
                <a:ea typeface="Monda"/>
                <a:cs typeface="Monda"/>
                <a:sym typeface="Monda"/>
              </a:rPr>
              <a:t>MACHINE LEARNING APPLICATIONS ANALYSIS</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chemeClr val="dk1"/>
              </a:buClr>
              <a:buSzPts val="1100"/>
              <a:buFont typeface="Arial"/>
              <a:buNone/>
            </a:pPr>
            <a:r>
              <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Monda"/>
              <a:ea typeface="Monda"/>
              <a:cs typeface="Monda"/>
              <a:sym typeface="Monda"/>
            </a:endParaRPr>
          </a:p>
        </p:txBody>
      </p:sp>
      <p:sp>
        <p:nvSpPr>
          <p:cNvPr id="367" name="Google Shape;367;g1af5925a464_0_0"/>
          <p:cNvSpPr txBox="1"/>
          <p:nvPr/>
        </p:nvSpPr>
        <p:spPr>
          <a:xfrm>
            <a:off x="752650" y="3473900"/>
            <a:ext cx="10046100" cy="1793100"/>
          </a:xfrm>
          <a:prstGeom prst="rect">
            <a:avLst/>
          </a:prstGeom>
          <a:noFill/>
          <a:ln>
            <a:noFill/>
          </a:ln>
        </p:spPr>
        <p:txBody>
          <a:bodyPr anchorCtr="0" anchor="t" bIns="91425" lIns="91425" spcFirstLastPara="1" rIns="91425" wrap="square" tIns="91425">
            <a:spAutoFit/>
          </a:bodyPr>
          <a:lstStyle/>
          <a:p>
            <a:pPr indent="-349250" lvl="0" marL="457200" rtl="0" algn="just">
              <a:lnSpc>
                <a:spcPct val="150000"/>
              </a:lnSpc>
              <a:spcBef>
                <a:spcPts val="0"/>
              </a:spcBef>
              <a:spcAft>
                <a:spcPts val="0"/>
              </a:spcAft>
              <a:buClr>
                <a:schemeClr val="dk1"/>
              </a:buClr>
              <a:buSzPts val="1900"/>
              <a:buFont typeface="Monda"/>
              <a:buAutoNum type="arabicPeriod"/>
            </a:pPr>
            <a:r>
              <a:rPr lang="pt-BR" sz="1900">
                <a:solidFill>
                  <a:schemeClr val="dk1"/>
                </a:solidFill>
                <a:latin typeface="Monda"/>
                <a:ea typeface="Monda"/>
                <a:cs typeface="Monda"/>
                <a:sym typeface="Monda"/>
              </a:rPr>
              <a:t>Detection and diagnosis of pancreatic tumor using deep learning-based hierarchical convolutional neural network on the internet of medical things platform. </a:t>
            </a:r>
            <a:endParaRPr sz="1900">
              <a:solidFill>
                <a:schemeClr val="dk1"/>
              </a:solidFill>
              <a:latin typeface="Monda"/>
              <a:ea typeface="Monda"/>
              <a:cs typeface="Monda"/>
              <a:sym typeface="Monda"/>
            </a:endParaRPr>
          </a:p>
          <a:p>
            <a:pPr indent="0" lvl="0" marL="0" rtl="0" algn="just">
              <a:lnSpc>
                <a:spcPct val="150000"/>
              </a:lnSpc>
              <a:spcBef>
                <a:spcPts val="0"/>
              </a:spcBef>
              <a:spcAft>
                <a:spcPts val="0"/>
              </a:spcAft>
              <a:buNone/>
            </a:pPr>
            <a:r>
              <a:rPr lang="pt-BR" sz="1900">
                <a:solidFill>
                  <a:schemeClr val="dk1"/>
                </a:solidFill>
                <a:latin typeface="Monda"/>
                <a:ea typeface="Monda"/>
                <a:cs typeface="Monda"/>
                <a:sym typeface="Monda"/>
              </a:rPr>
              <a:t>       (Wei Xuan, Guangqiang You. 2020)</a:t>
            </a:r>
            <a:endParaRPr sz="1900">
              <a:solidFill>
                <a:schemeClr val="dk1"/>
              </a:solidFill>
              <a:latin typeface="Monda"/>
              <a:ea typeface="Monda"/>
              <a:cs typeface="Monda"/>
              <a:sym typeface="Mond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ad72bb8bc3_1_253"/>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73" name="Google Shape;373;g1ad72bb8bc3_1_253"/>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74" name="Google Shape;374;g1ad72bb8bc3_1_253"/>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75" name="Google Shape;375;g1ad72bb8bc3_1_253"/>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376" name="Google Shape;376;g1ad72bb8bc3_1_253"/>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t>
            </a:r>
            <a:r>
              <a:rPr b="1" i="1" lang="pt-BR" sz="2500">
                <a:solidFill>
                  <a:srgbClr val="006D00"/>
                </a:solidFill>
                <a:latin typeface="Century Gothic"/>
                <a:ea typeface="Century Gothic"/>
                <a:cs typeface="Century Gothic"/>
                <a:sym typeface="Century Gothic"/>
              </a:rPr>
              <a:t>AND</a:t>
            </a:r>
            <a:r>
              <a:rPr b="1" i="1" lang="pt-BR" sz="2500" u="none" cap="none" strike="noStrike">
                <a:solidFill>
                  <a:srgbClr val="006D00"/>
                </a:solidFill>
                <a:latin typeface="Century Gothic"/>
                <a:ea typeface="Century Gothic"/>
                <a:cs typeface="Century Gothic"/>
                <a:sym typeface="Century Gothic"/>
              </a:rPr>
              <a:t> RNN - METHODOLOGY</a:t>
            </a:r>
            <a:endParaRPr b="0" i="0" sz="1400" u="none" cap="none" strike="noStrike">
              <a:solidFill>
                <a:srgbClr val="000000"/>
              </a:solidFill>
              <a:latin typeface="Arial"/>
              <a:ea typeface="Arial"/>
              <a:cs typeface="Arial"/>
              <a:sym typeface="Arial"/>
            </a:endParaRPr>
          </a:p>
        </p:txBody>
      </p:sp>
      <p:sp>
        <p:nvSpPr>
          <p:cNvPr id="377" name="Google Shape;377;g1ad72bb8bc3_1_253"/>
          <p:cNvSpPr txBox="1"/>
          <p:nvPr/>
        </p:nvSpPr>
        <p:spPr>
          <a:xfrm>
            <a:off x="373200" y="3184725"/>
            <a:ext cx="11247300" cy="2044200"/>
          </a:xfrm>
          <a:prstGeom prst="rect">
            <a:avLst/>
          </a:prstGeom>
          <a:noFill/>
          <a:ln>
            <a:noFill/>
          </a:ln>
        </p:spPr>
        <p:txBody>
          <a:bodyPr anchorCtr="0" anchor="t" bIns="91425" lIns="91425" spcFirstLastPara="1" rIns="91425" wrap="square" tIns="91425">
            <a:spAutoFit/>
          </a:bodyPr>
          <a:lstStyle/>
          <a:p>
            <a:pPr indent="-381000" lvl="0" marL="457200" marR="0" rtl="0" algn="just">
              <a:lnSpc>
                <a:spcPct val="120000"/>
              </a:lnSpc>
              <a:spcBef>
                <a:spcPts val="0"/>
              </a:spcBef>
              <a:spcAft>
                <a:spcPts val="0"/>
              </a:spcAft>
              <a:buClr>
                <a:srgbClr val="008F00"/>
              </a:buClr>
              <a:buSzPts val="2400"/>
              <a:buChar char="●"/>
            </a:pPr>
            <a:r>
              <a:rPr b="0" i="0" lang="pt-BR" sz="2000" u="none" cap="none" strike="noStrike">
                <a:solidFill>
                  <a:srgbClr val="000000"/>
                </a:solidFill>
                <a:latin typeface="Monda"/>
                <a:ea typeface="Monda"/>
                <a:cs typeface="Monda"/>
                <a:sym typeface="Monda"/>
              </a:rPr>
              <a:t>Objective:</a:t>
            </a:r>
            <a:endParaRPr sz="1900">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Detection of the pancreatic tumor using the Hierarchical Convolutional Neural Network (HCNN);</a:t>
            </a:r>
            <a:endParaRPr sz="2000">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Recurrent Neural Networks (RNN) to address the image segmentation spatial problem.</a:t>
            </a:r>
            <a:endParaRPr b="0" i="0" sz="1900" u="none" cap="none" strike="noStrike">
              <a:solidFill>
                <a:srgbClr val="000000"/>
              </a:solidFill>
              <a:latin typeface="Monda"/>
              <a:ea typeface="Monda"/>
              <a:cs typeface="Monda"/>
              <a:sym typeface="Monda"/>
            </a:endParaRPr>
          </a:p>
        </p:txBody>
      </p:sp>
      <p:sp>
        <p:nvSpPr>
          <p:cNvPr id="378" name="Google Shape;378;g1ad72bb8bc3_1_253"/>
          <p:cNvSpPr txBox="1"/>
          <p:nvPr/>
        </p:nvSpPr>
        <p:spPr>
          <a:xfrm>
            <a:off x="211350" y="4828725"/>
            <a:ext cx="811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1ad72bb8bc3_1_253"/>
          <p:cNvSpPr txBox="1"/>
          <p:nvPr/>
        </p:nvSpPr>
        <p:spPr>
          <a:xfrm>
            <a:off x="487500" y="1291475"/>
            <a:ext cx="11217000" cy="1305300"/>
          </a:xfrm>
          <a:prstGeom prst="rect">
            <a:avLst/>
          </a:prstGeom>
          <a:noFill/>
          <a:ln>
            <a:noFill/>
          </a:ln>
        </p:spPr>
        <p:txBody>
          <a:bodyPr anchorCtr="0" anchor="t" bIns="91425" lIns="91425" spcFirstLastPara="1" rIns="91425" wrap="square" tIns="91425">
            <a:spAutoFit/>
          </a:bodyPr>
          <a:lstStyle/>
          <a:p>
            <a:pPr indent="-381000" lvl="0" marL="457200" rtl="0" algn="just">
              <a:lnSpc>
                <a:spcPct val="120000"/>
              </a:lnSpc>
              <a:spcBef>
                <a:spcPts val="0"/>
              </a:spcBef>
              <a:spcAft>
                <a:spcPts val="0"/>
              </a:spcAft>
              <a:buClr>
                <a:srgbClr val="008F00"/>
              </a:buClr>
              <a:buSzPts val="2400"/>
              <a:buChar char="●"/>
            </a:pPr>
            <a:r>
              <a:rPr lang="pt-BR" sz="2000">
                <a:solidFill>
                  <a:schemeClr val="dk1"/>
                </a:solidFill>
                <a:latin typeface="Monda"/>
                <a:ea typeface="Monda"/>
                <a:cs typeface="Monda"/>
                <a:sym typeface="Monda"/>
              </a:rPr>
              <a:t>Problem</a:t>
            </a:r>
            <a:endParaRPr sz="2000">
              <a:solidFill>
                <a:schemeClr val="dk1"/>
              </a:solidFill>
              <a:latin typeface="Monda"/>
              <a:ea typeface="Monda"/>
              <a:cs typeface="Monda"/>
              <a:sym typeface="Monda"/>
            </a:endParaRPr>
          </a:p>
          <a:p>
            <a:pPr indent="-355600" lvl="1" marL="91440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The pancreas boundary is difficult to distinguish from its anatomies in CT scans, because of its complex visual appearance and vague curves.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af5925a464_0_174"/>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85" name="Google Shape;385;g1af5925a464_0_174"/>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86" name="Google Shape;386;g1af5925a464_0_174"/>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87" name="Google Shape;387;g1af5925a464_0_174"/>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388" name="Google Shape;388;g1af5925a464_0_174"/>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t>
            </a:r>
            <a:r>
              <a:rPr b="1" i="1" lang="pt-BR" sz="2500">
                <a:solidFill>
                  <a:srgbClr val="006D00"/>
                </a:solidFill>
                <a:latin typeface="Century Gothic"/>
                <a:ea typeface="Century Gothic"/>
                <a:cs typeface="Century Gothic"/>
                <a:sym typeface="Century Gothic"/>
              </a:rPr>
              <a:t>AND</a:t>
            </a:r>
            <a:r>
              <a:rPr b="1" i="1" lang="pt-BR" sz="2500" u="none" cap="none" strike="noStrike">
                <a:solidFill>
                  <a:srgbClr val="006D00"/>
                </a:solidFill>
                <a:latin typeface="Century Gothic"/>
                <a:ea typeface="Century Gothic"/>
                <a:cs typeface="Century Gothic"/>
                <a:sym typeface="Century Gothic"/>
              </a:rPr>
              <a:t> RNN - METHODOLOGY</a:t>
            </a:r>
            <a:endParaRPr b="0" i="0" sz="1400" u="none" cap="none" strike="noStrike">
              <a:solidFill>
                <a:srgbClr val="000000"/>
              </a:solidFill>
              <a:latin typeface="Arial"/>
              <a:ea typeface="Arial"/>
              <a:cs typeface="Arial"/>
              <a:sym typeface="Arial"/>
            </a:endParaRPr>
          </a:p>
        </p:txBody>
      </p:sp>
      <p:sp>
        <p:nvSpPr>
          <p:cNvPr id="389" name="Google Shape;389;g1af5925a464_0_174"/>
          <p:cNvSpPr txBox="1"/>
          <p:nvPr/>
        </p:nvSpPr>
        <p:spPr>
          <a:xfrm>
            <a:off x="211350" y="4828725"/>
            <a:ext cx="811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g1af5925a464_0_174"/>
          <p:cNvPicPr preferRelativeResize="0"/>
          <p:nvPr/>
        </p:nvPicPr>
        <p:blipFill>
          <a:blip r:embed="rId5">
            <a:alphaModFix/>
          </a:blip>
          <a:stretch>
            <a:fillRect/>
          </a:stretch>
        </p:blipFill>
        <p:spPr>
          <a:xfrm>
            <a:off x="1310850" y="882625"/>
            <a:ext cx="9256500" cy="5248975"/>
          </a:xfrm>
          <a:prstGeom prst="rect">
            <a:avLst/>
          </a:prstGeom>
          <a:noFill/>
          <a:ln>
            <a:noFill/>
          </a:ln>
        </p:spPr>
      </p:pic>
      <p:sp>
        <p:nvSpPr>
          <p:cNvPr id="391" name="Google Shape;391;g1af5925a464_0_174"/>
          <p:cNvSpPr txBox="1"/>
          <p:nvPr/>
        </p:nvSpPr>
        <p:spPr>
          <a:xfrm>
            <a:off x="4201350" y="6323050"/>
            <a:ext cx="347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t>Source: </a:t>
            </a:r>
            <a:r>
              <a:rPr lang="pt-BR" sz="1200" u="sng">
                <a:solidFill>
                  <a:schemeClr val="hlink"/>
                </a:solidFill>
                <a:hlinkClick r:id="rId6"/>
              </a:rPr>
              <a:t>Siva Chaitanya Mynepalli</a:t>
            </a:r>
            <a:r>
              <a:rPr lang="pt-BR" sz="1200"/>
              <a:t>, 2015.</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af5925a464_0_19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397" name="Google Shape;397;g1af5925a464_0_19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398" name="Google Shape;398;g1af5925a464_0_19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399" name="Google Shape;399;g1af5925a464_0_19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400" name="Google Shape;400;g1af5925a464_0_190"/>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t>
            </a:r>
            <a:r>
              <a:rPr b="1" i="1" lang="pt-BR" sz="2500">
                <a:solidFill>
                  <a:srgbClr val="006D00"/>
                </a:solidFill>
                <a:latin typeface="Century Gothic"/>
                <a:ea typeface="Century Gothic"/>
                <a:cs typeface="Century Gothic"/>
                <a:sym typeface="Century Gothic"/>
              </a:rPr>
              <a:t>AND</a:t>
            </a:r>
            <a:r>
              <a:rPr b="1" i="1" lang="pt-BR" sz="2500" u="none" cap="none" strike="noStrike">
                <a:solidFill>
                  <a:srgbClr val="006D00"/>
                </a:solidFill>
                <a:latin typeface="Century Gothic"/>
                <a:ea typeface="Century Gothic"/>
                <a:cs typeface="Century Gothic"/>
                <a:sym typeface="Century Gothic"/>
              </a:rPr>
              <a:t> RNN - METHODOLOGY</a:t>
            </a:r>
            <a:endParaRPr b="0" i="0" sz="1400" u="none" cap="none" strike="noStrike">
              <a:solidFill>
                <a:srgbClr val="000000"/>
              </a:solidFill>
              <a:latin typeface="Arial"/>
              <a:ea typeface="Arial"/>
              <a:cs typeface="Arial"/>
              <a:sym typeface="Arial"/>
            </a:endParaRPr>
          </a:p>
        </p:txBody>
      </p:sp>
      <p:sp>
        <p:nvSpPr>
          <p:cNvPr id="401" name="Google Shape;401;g1af5925a464_0_190"/>
          <p:cNvSpPr txBox="1"/>
          <p:nvPr/>
        </p:nvSpPr>
        <p:spPr>
          <a:xfrm>
            <a:off x="211350" y="4828725"/>
            <a:ext cx="811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1af5925a464_0_190"/>
          <p:cNvSpPr txBox="1"/>
          <p:nvPr/>
        </p:nvSpPr>
        <p:spPr>
          <a:xfrm>
            <a:off x="5148750" y="6334625"/>
            <a:ext cx="189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t>Source: </a:t>
            </a:r>
            <a:r>
              <a:rPr lang="pt-BR" sz="1200"/>
              <a:t>Devanshi,</a:t>
            </a:r>
            <a:r>
              <a:rPr lang="pt-BR" sz="1200"/>
              <a:t> 2021.</a:t>
            </a:r>
            <a:endParaRPr sz="1200"/>
          </a:p>
        </p:txBody>
      </p:sp>
      <p:pic>
        <p:nvPicPr>
          <p:cNvPr id="403" name="Google Shape;403;g1af5925a464_0_190"/>
          <p:cNvPicPr preferRelativeResize="0"/>
          <p:nvPr/>
        </p:nvPicPr>
        <p:blipFill>
          <a:blip r:embed="rId5">
            <a:alphaModFix/>
          </a:blip>
          <a:stretch>
            <a:fillRect/>
          </a:stretch>
        </p:blipFill>
        <p:spPr>
          <a:xfrm>
            <a:off x="1696038" y="1374550"/>
            <a:ext cx="8799924" cy="4517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af5925a464_0_114"/>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409" name="Google Shape;409;g1af5925a464_0_114"/>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410" name="Google Shape;410;g1af5925a464_0_114"/>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411" name="Google Shape;411;g1af5925a464_0_114"/>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412" name="Google Shape;412;g1af5925a464_0_114"/>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t>
            </a:r>
            <a:r>
              <a:rPr b="1" i="1" lang="pt-BR" sz="2500">
                <a:solidFill>
                  <a:srgbClr val="006D00"/>
                </a:solidFill>
                <a:latin typeface="Century Gothic"/>
                <a:ea typeface="Century Gothic"/>
                <a:cs typeface="Century Gothic"/>
                <a:sym typeface="Century Gothic"/>
              </a:rPr>
              <a:t>AND</a:t>
            </a:r>
            <a:r>
              <a:rPr b="1" i="1" lang="pt-BR" sz="2500" u="none" cap="none" strike="noStrike">
                <a:solidFill>
                  <a:srgbClr val="006D00"/>
                </a:solidFill>
                <a:latin typeface="Century Gothic"/>
                <a:ea typeface="Century Gothic"/>
                <a:cs typeface="Century Gothic"/>
                <a:sym typeface="Century Gothic"/>
              </a:rPr>
              <a:t> RNN - METHODOLOGY</a:t>
            </a:r>
            <a:endParaRPr b="0" i="0" sz="1400" u="none" cap="none" strike="noStrike">
              <a:solidFill>
                <a:srgbClr val="000000"/>
              </a:solidFill>
              <a:latin typeface="Arial"/>
              <a:ea typeface="Arial"/>
              <a:cs typeface="Arial"/>
              <a:sym typeface="Arial"/>
            </a:endParaRPr>
          </a:p>
        </p:txBody>
      </p:sp>
      <p:sp>
        <p:nvSpPr>
          <p:cNvPr id="413" name="Google Shape;413;g1af5925a464_0_114"/>
          <p:cNvSpPr txBox="1"/>
          <p:nvPr/>
        </p:nvSpPr>
        <p:spPr>
          <a:xfrm>
            <a:off x="158875" y="3462375"/>
            <a:ext cx="743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1af5925a464_0_114"/>
          <p:cNvSpPr txBox="1"/>
          <p:nvPr/>
        </p:nvSpPr>
        <p:spPr>
          <a:xfrm>
            <a:off x="211350" y="4828725"/>
            <a:ext cx="811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1af5925a464_0_114"/>
          <p:cNvSpPr txBox="1"/>
          <p:nvPr/>
        </p:nvSpPr>
        <p:spPr>
          <a:xfrm>
            <a:off x="211350" y="1078550"/>
            <a:ext cx="11201700" cy="3891300"/>
          </a:xfrm>
          <a:prstGeom prst="rect">
            <a:avLst/>
          </a:prstGeom>
          <a:noFill/>
          <a:ln>
            <a:noFill/>
          </a:ln>
        </p:spPr>
        <p:txBody>
          <a:bodyPr anchorCtr="0" anchor="t" bIns="91425" lIns="91425" spcFirstLastPara="1" rIns="91425" wrap="square" tIns="91425">
            <a:spAutoFit/>
          </a:bodyPr>
          <a:lstStyle/>
          <a:p>
            <a:pPr indent="0" lvl="0" marL="0" marR="0" rtl="0" algn="just">
              <a:lnSpc>
                <a:spcPct val="120000"/>
              </a:lnSpc>
              <a:spcBef>
                <a:spcPts val="0"/>
              </a:spcBef>
              <a:spcAft>
                <a:spcPts val="0"/>
              </a:spcAft>
              <a:buNone/>
            </a:pPr>
            <a:r>
              <a:t/>
            </a:r>
            <a:endParaRPr sz="2000">
              <a:solidFill>
                <a:schemeClr val="dk1"/>
              </a:solidFill>
              <a:latin typeface="Monda"/>
              <a:ea typeface="Monda"/>
              <a:cs typeface="Monda"/>
              <a:sym typeface="Monda"/>
            </a:endParaRPr>
          </a:p>
          <a:p>
            <a:pPr indent="-381000" lvl="0" marL="457200" marR="0" rtl="0" algn="just">
              <a:lnSpc>
                <a:spcPct val="120000"/>
              </a:lnSpc>
              <a:spcBef>
                <a:spcPts val="0"/>
              </a:spcBef>
              <a:spcAft>
                <a:spcPts val="0"/>
              </a:spcAft>
              <a:buClr>
                <a:srgbClr val="008F00"/>
              </a:buClr>
              <a:buSzPts val="2400"/>
              <a:buChar char="●"/>
            </a:pPr>
            <a:r>
              <a:rPr lang="pt-BR" sz="2000">
                <a:solidFill>
                  <a:schemeClr val="dk1"/>
                </a:solidFill>
                <a:latin typeface="Monda"/>
                <a:ea typeface="Monda"/>
                <a:cs typeface="Monda"/>
                <a:sym typeface="Monda"/>
              </a:rPr>
              <a:t>P-net </a:t>
            </a:r>
            <a:endParaRPr sz="2000">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Each layer produces its own output in addition to its connections to the subsequent layer;</a:t>
            </a:r>
            <a:endParaRPr sz="2000">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Random forest with post-processing to refine the CNN output;</a:t>
            </a:r>
            <a:endParaRPr sz="2000">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Each of these outputs are then averaged to each other to come up with a final prediction;</a:t>
            </a:r>
            <a:endParaRPr sz="2000">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Upper layers of the network easily capture the pancreas hierarchy do not let the top layers of gradients (backpropagated by the training error) decrease quickly in the optimization process with filtered output based on iterations and probability map</a:t>
            </a:r>
            <a:r>
              <a:rPr lang="pt-BR">
                <a:solidFill>
                  <a:schemeClr val="dk1"/>
                </a:solidFill>
                <a:latin typeface="Monda"/>
                <a:ea typeface="Monda"/>
                <a:cs typeface="Monda"/>
                <a:sym typeface="Monda"/>
              </a:rPr>
              <a:t>.</a:t>
            </a:r>
            <a:endParaRPr>
              <a:solidFill>
                <a:schemeClr val="dk1"/>
              </a:solidFill>
              <a:latin typeface="Monda"/>
              <a:ea typeface="Monda"/>
              <a:cs typeface="Monda"/>
              <a:sym typeface="Mond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af5925a464_0_128"/>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421" name="Google Shape;421;g1af5925a464_0_128"/>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422" name="Google Shape;422;g1af5925a464_0_128"/>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423" name="Google Shape;423;g1af5925a464_0_128"/>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424" name="Google Shape;424;g1af5925a464_0_128"/>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t>
            </a:r>
            <a:r>
              <a:rPr b="1" i="1" lang="pt-BR" sz="2500">
                <a:solidFill>
                  <a:srgbClr val="006D00"/>
                </a:solidFill>
                <a:latin typeface="Century Gothic"/>
                <a:ea typeface="Century Gothic"/>
                <a:cs typeface="Century Gothic"/>
                <a:sym typeface="Century Gothic"/>
              </a:rPr>
              <a:t>AND</a:t>
            </a:r>
            <a:r>
              <a:rPr b="1" i="1" lang="pt-BR" sz="2500" u="none" cap="none" strike="noStrike">
                <a:solidFill>
                  <a:srgbClr val="006D00"/>
                </a:solidFill>
                <a:latin typeface="Century Gothic"/>
                <a:ea typeface="Century Gothic"/>
                <a:cs typeface="Century Gothic"/>
                <a:sym typeface="Century Gothic"/>
              </a:rPr>
              <a:t> RNN - METHODOLOGY</a:t>
            </a:r>
            <a:endParaRPr b="0" i="0" sz="1400" u="none" cap="none" strike="noStrike">
              <a:solidFill>
                <a:srgbClr val="000000"/>
              </a:solidFill>
              <a:latin typeface="Arial"/>
              <a:ea typeface="Arial"/>
              <a:cs typeface="Arial"/>
              <a:sym typeface="Arial"/>
            </a:endParaRPr>
          </a:p>
        </p:txBody>
      </p:sp>
      <p:sp>
        <p:nvSpPr>
          <p:cNvPr id="425" name="Google Shape;425;g1af5925a464_0_128"/>
          <p:cNvSpPr txBox="1"/>
          <p:nvPr/>
        </p:nvSpPr>
        <p:spPr>
          <a:xfrm>
            <a:off x="158875" y="3462375"/>
            <a:ext cx="743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1af5925a464_0_128"/>
          <p:cNvSpPr txBox="1"/>
          <p:nvPr/>
        </p:nvSpPr>
        <p:spPr>
          <a:xfrm>
            <a:off x="211350" y="4828725"/>
            <a:ext cx="811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1af5925a464_0_128"/>
          <p:cNvSpPr txBox="1"/>
          <p:nvPr/>
        </p:nvSpPr>
        <p:spPr>
          <a:xfrm>
            <a:off x="1068600" y="1862500"/>
            <a:ext cx="10054800" cy="3016800"/>
          </a:xfrm>
          <a:prstGeom prst="rect">
            <a:avLst/>
          </a:prstGeom>
          <a:noFill/>
          <a:ln>
            <a:noFill/>
          </a:ln>
        </p:spPr>
        <p:txBody>
          <a:bodyPr anchorCtr="0" anchor="t" bIns="91425" lIns="91425" spcFirstLastPara="1" rIns="91425" wrap="square" tIns="91425">
            <a:spAutoFit/>
          </a:bodyPr>
          <a:lstStyle/>
          <a:p>
            <a:pPr indent="-381000" lvl="0" marL="457200" rtl="0" algn="just">
              <a:lnSpc>
                <a:spcPct val="150000"/>
              </a:lnSpc>
              <a:spcBef>
                <a:spcPts val="0"/>
              </a:spcBef>
              <a:spcAft>
                <a:spcPts val="0"/>
              </a:spcAft>
              <a:buClr>
                <a:srgbClr val="008F00"/>
              </a:buClr>
              <a:buSzPts val="2400"/>
              <a:buChar char="●"/>
            </a:pPr>
            <a:r>
              <a:rPr lang="pt-BR" sz="2000">
                <a:solidFill>
                  <a:schemeClr val="dk1"/>
                </a:solidFill>
                <a:latin typeface="Monda"/>
                <a:ea typeface="Monda"/>
                <a:cs typeface="Monda"/>
                <a:sym typeface="Monda"/>
              </a:rPr>
              <a:t>Data:</a:t>
            </a:r>
            <a:endParaRPr sz="2000">
              <a:solidFill>
                <a:schemeClr val="dk1"/>
              </a:solidFill>
              <a:latin typeface="Monda"/>
              <a:ea typeface="Monda"/>
              <a:cs typeface="Monda"/>
              <a:sym typeface="Monda"/>
            </a:endParaRPr>
          </a:p>
          <a:p>
            <a:pPr indent="-355600" lvl="1" marL="914400" rtl="0" algn="just">
              <a:lnSpc>
                <a:spcPct val="115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Tested the model with datasets beginning from 10 to 50 CT dataset.</a:t>
            </a:r>
            <a:endParaRPr sz="2000">
              <a:solidFill>
                <a:schemeClr val="dk1"/>
              </a:solidFill>
              <a:latin typeface="Monda"/>
              <a:ea typeface="Monda"/>
              <a:cs typeface="Monda"/>
              <a:sym typeface="Monda"/>
            </a:endParaRPr>
          </a:p>
          <a:p>
            <a:pPr indent="0" lvl="0" marL="914400" rtl="0" algn="just">
              <a:lnSpc>
                <a:spcPct val="115000"/>
              </a:lnSpc>
              <a:spcBef>
                <a:spcPts val="0"/>
              </a:spcBef>
              <a:spcAft>
                <a:spcPts val="0"/>
              </a:spcAft>
              <a:buNone/>
            </a:pPr>
            <a:r>
              <a:t/>
            </a:r>
            <a:endParaRPr sz="2000">
              <a:solidFill>
                <a:schemeClr val="dk1"/>
              </a:solidFill>
              <a:latin typeface="Monda"/>
              <a:ea typeface="Monda"/>
              <a:cs typeface="Monda"/>
              <a:sym typeface="Monda"/>
            </a:endParaRPr>
          </a:p>
          <a:p>
            <a:pPr indent="-381000" lvl="0" marL="457200" rtl="0" algn="just">
              <a:lnSpc>
                <a:spcPct val="150000"/>
              </a:lnSpc>
              <a:spcBef>
                <a:spcPts val="0"/>
              </a:spcBef>
              <a:spcAft>
                <a:spcPts val="0"/>
              </a:spcAft>
              <a:buClr>
                <a:srgbClr val="008F00"/>
              </a:buClr>
              <a:buSzPts val="2400"/>
              <a:buChar char="●"/>
            </a:pPr>
            <a:r>
              <a:rPr lang="pt-BR" sz="2000">
                <a:solidFill>
                  <a:schemeClr val="dk1"/>
                </a:solidFill>
                <a:latin typeface="Monda"/>
                <a:ea typeface="Monda"/>
                <a:cs typeface="Monda"/>
                <a:sym typeface="Monda"/>
              </a:rPr>
              <a:t>Data augmentation:</a:t>
            </a:r>
            <a:endParaRPr sz="2000">
              <a:solidFill>
                <a:schemeClr val="dk1"/>
              </a:solidFill>
              <a:latin typeface="Monda"/>
              <a:ea typeface="Monda"/>
              <a:cs typeface="Monda"/>
              <a:sym typeface="Monda"/>
            </a:endParaRPr>
          </a:p>
          <a:p>
            <a:pPr indent="-355600" lvl="1" marL="914400" rtl="0" algn="just">
              <a:lnSpc>
                <a:spcPct val="115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The degree of deformation is selected such that the resulting distorted images represent realistic physical variations of the medical images;</a:t>
            </a:r>
            <a:endParaRPr sz="2000">
              <a:solidFill>
                <a:schemeClr val="dk1"/>
              </a:solidFill>
              <a:latin typeface="Monda"/>
              <a:ea typeface="Monda"/>
              <a:cs typeface="Monda"/>
              <a:sym typeface="Monda"/>
            </a:endParaRPr>
          </a:p>
          <a:p>
            <a:pPr indent="-355600" lvl="1" marL="914400" rtl="0" algn="just">
              <a:lnSpc>
                <a:spcPct val="115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Can help prevent over-configuration.</a:t>
            </a:r>
            <a:endParaRPr sz="2000">
              <a:solidFill>
                <a:schemeClr val="dk1"/>
              </a:solidFill>
              <a:latin typeface="Monda"/>
              <a:ea typeface="Monda"/>
              <a:cs typeface="Monda"/>
              <a:sym typeface="Mond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ad72bb8bc3_1_28"/>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118" name="Google Shape;118;g1ad72bb8bc3_1_28"/>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119" name="Google Shape;119;g1ad72bb8bc3_1_28"/>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120" name="Google Shape;120;g1ad72bb8bc3_1_28"/>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121" name="Google Shape;121;g1ad72bb8bc3_1_28"/>
          <p:cNvSpPr/>
          <p:nvPr/>
        </p:nvSpPr>
        <p:spPr>
          <a:xfrm>
            <a:off x="315150" y="3075600"/>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600" u="none" cap="none" strike="noStrike">
                <a:solidFill>
                  <a:schemeClr val="lt1"/>
                </a:solidFill>
                <a:latin typeface="Monda"/>
                <a:ea typeface="Monda"/>
                <a:cs typeface="Monda"/>
                <a:sym typeface="Monda"/>
              </a:rPr>
              <a:t>1</a:t>
            </a:r>
            <a:endParaRPr b="1" i="0" sz="3600" u="none" cap="none" strike="noStrike">
              <a:solidFill>
                <a:schemeClr val="lt1"/>
              </a:solidFill>
              <a:latin typeface="Monda"/>
              <a:ea typeface="Monda"/>
              <a:cs typeface="Monda"/>
              <a:sym typeface="Monda"/>
            </a:endParaRPr>
          </a:p>
        </p:txBody>
      </p:sp>
      <p:sp>
        <p:nvSpPr>
          <p:cNvPr id="122" name="Google Shape;122;g1ad72bb8bc3_1_28"/>
          <p:cNvSpPr txBox="1"/>
          <p:nvPr/>
        </p:nvSpPr>
        <p:spPr>
          <a:xfrm>
            <a:off x="1438775" y="3059550"/>
            <a:ext cx="6672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pt-BR" sz="3600" u="none" cap="none" strike="noStrike">
                <a:solidFill>
                  <a:srgbClr val="000000"/>
                </a:solidFill>
                <a:latin typeface="Monda"/>
                <a:ea typeface="Monda"/>
                <a:cs typeface="Monda"/>
                <a:sym typeface="Monda"/>
              </a:rPr>
              <a:t>INTRODUCTION</a:t>
            </a:r>
            <a:endParaRPr b="0" i="0" sz="3600" u="none" cap="none" strike="noStrike">
              <a:solidFill>
                <a:srgbClr val="000000"/>
              </a:solidFill>
              <a:latin typeface="Monda"/>
              <a:ea typeface="Monda"/>
              <a:cs typeface="Monda"/>
              <a:sym typeface="Mond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1ad72bb8bc3_1_279"/>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433" name="Google Shape;433;g1ad72bb8bc3_1_279"/>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434" name="Google Shape;434;g1ad72bb8bc3_1_279"/>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435" name="Google Shape;435;g1ad72bb8bc3_1_279"/>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436" name="Google Shape;436;g1ad72bb8bc3_1_279"/>
          <p:cNvPicPr preferRelativeResize="0"/>
          <p:nvPr/>
        </p:nvPicPr>
        <p:blipFill rotWithShape="1">
          <a:blip r:embed="rId5">
            <a:alphaModFix/>
          </a:blip>
          <a:srcRect b="0" l="0" r="0" t="0"/>
          <a:stretch/>
        </p:blipFill>
        <p:spPr>
          <a:xfrm>
            <a:off x="1195925" y="1030938"/>
            <a:ext cx="9800149" cy="5516388"/>
          </a:xfrm>
          <a:prstGeom prst="rect">
            <a:avLst/>
          </a:prstGeom>
          <a:noFill/>
          <a:ln>
            <a:noFill/>
          </a:ln>
        </p:spPr>
      </p:pic>
      <p:sp>
        <p:nvSpPr>
          <p:cNvPr id="437" name="Google Shape;437;g1ad72bb8bc3_1_279"/>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a:t>
            </a:r>
            <a:endParaRPr b="0" i="0" sz="1400" u="none" cap="none" strike="noStrike">
              <a:solidFill>
                <a:srgbClr val="000000"/>
              </a:solidFill>
              <a:latin typeface="Arial"/>
              <a:ea typeface="Arial"/>
              <a:cs typeface="Arial"/>
              <a:sym typeface="Arial"/>
            </a:endParaRPr>
          </a:p>
        </p:txBody>
      </p:sp>
      <p:sp>
        <p:nvSpPr>
          <p:cNvPr id="438" name="Google Shape;438;g1ad72bb8bc3_1_279"/>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 - METHODOLOGY</a:t>
            </a:r>
            <a:endParaRPr b="0" i="0" sz="1400" u="none" cap="none" strike="noStrike">
              <a:solidFill>
                <a:srgbClr val="000000"/>
              </a:solidFill>
              <a:latin typeface="Arial"/>
              <a:ea typeface="Arial"/>
              <a:cs typeface="Arial"/>
              <a:sym typeface="Arial"/>
            </a:endParaRPr>
          </a:p>
        </p:txBody>
      </p:sp>
      <p:sp>
        <p:nvSpPr>
          <p:cNvPr id="439" name="Google Shape;439;g1ad72bb8bc3_1_279"/>
          <p:cNvSpPr txBox="1"/>
          <p:nvPr/>
        </p:nvSpPr>
        <p:spPr>
          <a:xfrm>
            <a:off x="403650" y="6147125"/>
            <a:ext cx="23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Calibri"/>
                <a:ea typeface="Calibri"/>
                <a:cs typeface="Calibri"/>
                <a:sym typeface="Calibri"/>
              </a:rPr>
              <a:t>Machine Learning Workflow</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1af5925a464_0_104"/>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445" name="Google Shape;445;g1af5925a464_0_104"/>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446" name="Google Shape;446;g1af5925a464_0_104"/>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447" name="Google Shape;447;g1af5925a464_0_104"/>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448" name="Google Shape;448;g1af5925a464_0_104"/>
          <p:cNvSpPr txBox="1"/>
          <p:nvPr/>
        </p:nvSpPr>
        <p:spPr>
          <a:xfrm>
            <a:off x="180301" y="691170"/>
            <a:ext cx="11843700" cy="3355500"/>
          </a:xfrm>
          <a:prstGeom prst="rect">
            <a:avLst/>
          </a:prstGeom>
          <a:noFill/>
          <a:ln>
            <a:noFill/>
          </a:ln>
        </p:spPr>
        <p:txBody>
          <a:bodyPr anchorCtr="0" anchor="t" bIns="45700" lIns="91425" spcFirstLastPara="1" rIns="91425" wrap="square" tIns="45700">
            <a:spAutoFit/>
          </a:bodyPr>
          <a:lstStyle/>
          <a:p>
            <a:pPr indent="0" lvl="0" marL="457200" marR="0" rtl="0" algn="just">
              <a:lnSpc>
                <a:spcPct val="120000"/>
              </a:lnSpc>
              <a:spcBef>
                <a:spcPts val="1200"/>
              </a:spcBef>
              <a:spcAft>
                <a:spcPts val="0"/>
              </a:spcAft>
              <a:buNone/>
            </a:pPr>
            <a:r>
              <a:t/>
            </a:r>
            <a:endParaRPr b="0" i="0" sz="2000" u="none" cap="none" strike="noStrike">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Char char="●"/>
            </a:pPr>
            <a:r>
              <a:rPr lang="pt-BR" sz="2000">
                <a:solidFill>
                  <a:schemeClr val="dk1"/>
                </a:solidFill>
                <a:latin typeface="Monda"/>
                <a:ea typeface="Monda"/>
                <a:cs typeface="Monda"/>
                <a:sym typeface="Monda"/>
              </a:rPr>
              <a:t>Statistical Stabilized Precision</a:t>
            </a:r>
            <a:endParaRPr sz="2000">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Char char="○"/>
            </a:pPr>
            <a:r>
              <a:rPr lang="pt-BR" sz="2000">
                <a:solidFill>
                  <a:schemeClr val="dk1"/>
                </a:solidFill>
                <a:latin typeface="Monda"/>
                <a:ea typeface="Monda"/>
                <a:cs typeface="Monda"/>
                <a:sym typeface="Monda"/>
              </a:rPr>
              <a:t> Confidence intervals between impact estimates and the predictive potential of proposed indices.</a:t>
            </a:r>
            <a:endParaRPr sz="2000">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Char char="●"/>
            </a:pPr>
            <a:r>
              <a:rPr b="0" i="0" lang="pt-BR" sz="2000" u="none" cap="none" strike="noStrike">
                <a:solidFill>
                  <a:schemeClr val="dk1"/>
                </a:solidFill>
                <a:latin typeface="Monda"/>
                <a:ea typeface="Monda"/>
                <a:cs typeface="Monda"/>
                <a:sym typeface="Monda"/>
              </a:rPr>
              <a:t>Sensitivity</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Ratio between the correctly predicted non-malignant cases and all non-malignant cases</a:t>
            </a:r>
            <a:endParaRPr b="0" i="0" sz="2000" u="none" cap="none" strike="noStrike">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Char char="●"/>
            </a:pPr>
            <a:r>
              <a:rPr b="0" i="0" lang="pt-BR" sz="2000" u="none" cap="none" strike="noStrike">
                <a:solidFill>
                  <a:schemeClr val="dk1"/>
                </a:solidFill>
                <a:latin typeface="Monda"/>
                <a:ea typeface="Monda"/>
                <a:cs typeface="Monda"/>
                <a:sym typeface="Monda"/>
              </a:rPr>
              <a:t>Specificity</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Correctly predicted malignant lesions over all images classified as malignant</a:t>
            </a:r>
            <a:endParaRPr sz="2000">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Char char="●"/>
            </a:pPr>
            <a:r>
              <a:rPr lang="pt-BR" sz="2000">
                <a:solidFill>
                  <a:schemeClr val="dk1"/>
                </a:solidFill>
                <a:latin typeface="Monda"/>
                <a:ea typeface="Monda"/>
                <a:cs typeface="Monda"/>
                <a:sym typeface="Monda"/>
              </a:rPr>
              <a:t>Dice Index</a:t>
            </a:r>
            <a:endParaRPr sz="2000">
              <a:solidFill>
                <a:schemeClr val="dk1"/>
              </a:solidFill>
              <a:latin typeface="Monda"/>
              <a:ea typeface="Monda"/>
              <a:cs typeface="Monda"/>
              <a:sym typeface="Monda"/>
            </a:endParaRPr>
          </a:p>
        </p:txBody>
      </p:sp>
      <p:sp>
        <p:nvSpPr>
          <p:cNvPr id="449" name="Google Shape;449;g1af5925a464_0_104"/>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t>
            </a:r>
            <a:r>
              <a:rPr b="1" i="1" lang="pt-BR" sz="2500">
                <a:solidFill>
                  <a:srgbClr val="006D00"/>
                </a:solidFill>
                <a:latin typeface="Century Gothic"/>
                <a:ea typeface="Century Gothic"/>
                <a:cs typeface="Century Gothic"/>
                <a:sym typeface="Century Gothic"/>
              </a:rPr>
              <a:t>AND</a:t>
            </a:r>
            <a:r>
              <a:rPr b="1" i="1" lang="pt-BR" sz="2500" u="none" cap="none" strike="noStrike">
                <a:solidFill>
                  <a:srgbClr val="006D00"/>
                </a:solidFill>
                <a:latin typeface="Century Gothic"/>
                <a:ea typeface="Century Gothic"/>
                <a:cs typeface="Century Gothic"/>
                <a:sym typeface="Century Gothic"/>
              </a:rPr>
              <a:t> RNN - METHODOLOGY</a:t>
            </a:r>
            <a:endParaRPr b="0" i="0" sz="1400" u="none" cap="none" strike="noStrike">
              <a:solidFill>
                <a:srgbClr val="000000"/>
              </a:solidFill>
              <a:latin typeface="Arial"/>
              <a:ea typeface="Arial"/>
              <a:cs typeface="Arial"/>
              <a:sym typeface="Arial"/>
            </a:endParaRPr>
          </a:p>
        </p:txBody>
      </p:sp>
      <p:pic>
        <p:nvPicPr>
          <p:cNvPr id="450" name="Google Shape;450;g1af5925a464_0_104"/>
          <p:cNvPicPr preferRelativeResize="0"/>
          <p:nvPr/>
        </p:nvPicPr>
        <p:blipFill>
          <a:blip r:embed="rId5">
            <a:alphaModFix/>
          </a:blip>
          <a:stretch>
            <a:fillRect/>
          </a:stretch>
        </p:blipFill>
        <p:spPr>
          <a:xfrm>
            <a:off x="2991100" y="4149199"/>
            <a:ext cx="5597650" cy="2445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af5925a464_0_233"/>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r>
              <a:rPr b="1" lang="pt-BR" sz="1600">
                <a:latin typeface="Century Gothic"/>
                <a:ea typeface="Century Gothic"/>
                <a:cs typeface="Century Gothic"/>
                <a:sym typeface="Century Gothic"/>
              </a:rPr>
              <a:t> </a:t>
            </a:r>
            <a:endParaRPr b="1" sz="1600">
              <a:latin typeface="Century Gothic"/>
              <a:ea typeface="Century Gothic"/>
              <a:cs typeface="Century Gothic"/>
              <a:sym typeface="Century Gothic"/>
            </a:endParaRPr>
          </a:p>
        </p:txBody>
      </p:sp>
      <p:pic>
        <p:nvPicPr>
          <p:cNvPr id="456" name="Google Shape;456;g1af5925a464_0_233"/>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457" name="Google Shape;457;g1af5925a464_0_233"/>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458" name="Google Shape;458;g1af5925a464_0_233"/>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459" name="Google Shape;459;g1af5925a464_0_233"/>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a:t>
            </a:r>
            <a:endParaRPr b="0" i="0" sz="1400" u="none" cap="none" strike="noStrike">
              <a:solidFill>
                <a:srgbClr val="000000"/>
              </a:solidFill>
              <a:latin typeface="Arial"/>
              <a:ea typeface="Arial"/>
              <a:cs typeface="Arial"/>
              <a:sym typeface="Arial"/>
            </a:endParaRPr>
          </a:p>
        </p:txBody>
      </p:sp>
      <p:sp>
        <p:nvSpPr>
          <p:cNvPr id="460" name="Google Shape;460;g1af5925a464_0_233"/>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 - RESULTS</a:t>
            </a:r>
            <a:endParaRPr b="0" i="0" sz="1400" u="none" cap="none" strike="noStrike">
              <a:solidFill>
                <a:srgbClr val="000000"/>
              </a:solidFill>
              <a:latin typeface="Arial"/>
              <a:ea typeface="Arial"/>
              <a:cs typeface="Arial"/>
              <a:sym typeface="Arial"/>
            </a:endParaRPr>
          </a:p>
        </p:txBody>
      </p:sp>
      <p:pic>
        <p:nvPicPr>
          <p:cNvPr id="461" name="Google Shape;461;g1af5925a464_0_233"/>
          <p:cNvPicPr preferRelativeResize="0"/>
          <p:nvPr/>
        </p:nvPicPr>
        <p:blipFill>
          <a:blip r:embed="rId5">
            <a:alphaModFix/>
          </a:blip>
          <a:stretch>
            <a:fillRect/>
          </a:stretch>
        </p:blipFill>
        <p:spPr>
          <a:xfrm>
            <a:off x="2328863" y="916585"/>
            <a:ext cx="7534275" cy="2743200"/>
          </a:xfrm>
          <a:prstGeom prst="rect">
            <a:avLst/>
          </a:prstGeom>
          <a:noFill/>
          <a:ln>
            <a:noFill/>
          </a:ln>
        </p:spPr>
      </p:pic>
      <p:pic>
        <p:nvPicPr>
          <p:cNvPr id="462" name="Google Shape;462;g1af5925a464_0_233"/>
          <p:cNvPicPr preferRelativeResize="0"/>
          <p:nvPr/>
        </p:nvPicPr>
        <p:blipFill>
          <a:blip r:embed="rId6">
            <a:alphaModFix/>
          </a:blip>
          <a:stretch>
            <a:fillRect/>
          </a:stretch>
        </p:blipFill>
        <p:spPr>
          <a:xfrm>
            <a:off x="2328863" y="3592088"/>
            <a:ext cx="7446276" cy="2650050"/>
          </a:xfrm>
          <a:prstGeom prst="rect">
            <a:avLst/>
          </a:prstGeom>
          <a:noFill/>
          <a:ln>
            <a:noFill/>
          </a:ln>
        </p:spPr>
      </p:pic>
      <p:sp>
        <p:nvSpPr>
          <p:cNvPr id="463" name="Google Shape;463;g1af5925a464_0_233"/>
          <p:cNvSpPr/>
          <p:nvPr/>
        </p:nvSpPr>
        <p:spPr>
          <a:xfrm>
            <a:off x="8806500" y="1431850"/>
            <a:ext cx="1056600" cy="2160300"/>
          </a:xfrm>
          <a:prstGeom prst="rect">
            <a:avLst/>
          </a:prstGeom>
          <a:noFill/>
          <a:ln cap="flat" cmpd="sng" w="19050">
            <a:solidFill>
              <a:srgbClr val="006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1af5925a464_0_233"/>
          <p:cNvSpPr/>
          <p:nvPr/>
        </p:nvSpPr>
        <p:spPr>
          <a:xfrm>
            <a:off x="8806500" y="4101450"/>
            <a:ext cx="1056600" cy="2160300"/>
          </a:xfrm>
          <a:prstGeom prst="rect">
            <a:avLst/>
          </a:prstGeom>
          <a:noFill/>
          <a:ln cap="flat" cmpd="sng" w="19050">
            <a:solidFill>
              <a:srgbClr val="006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1af5925a464_0_205"/>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r>
              <a:rPr b="1" lang="pt-BR" sz="1600">
                <a:latin typeface="Century Gothic"/>
                <a:ea typeface="Century Gothic"/>
                <a:cs typeface="Century Gothic"/>
                <a:sym typeface="Century Gothic"/>
              </a:rPr>
              <a:t> </a:t>
            </a:r>
            <a:endParaRPr b="1" sz="1600">
              <a:latin typeface="Century Gothic"/>
              <a:ea typeface="Century Gothic"/>
              <a:cs typeface="Century Gothic"/>
              <a:sym typeface="Century Gothic"/>
            </a:endParaRPr>
          </a:p>
        </p:txBody>
      </p:sp>
      <p:pic>
        <p:nvPicPr>
          <p:cNvPr id="470" name="Google Shape;470;g1af5925a464_0_205"/>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471" name="Google Shape;471;g1af5925a464_0_205"/>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472" name="Google Shape;472;g1af5925a464_0_205"/>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473" name="Google Shape;473;g1af5925a464_0_205"/>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a:t>
            </a:r>
            <a:endParaRPr b="0" i="0" sz="1400" u="none" cap="none" strike="noStrike">
              <a:solidFill>
                <a:srgbClr val="000000"/>
              </a:solidFill>
              <a:latin typeface="Arial"/>
              <a:ea typeface="Arial"/>
              <a:cs typeface="Arial"/>
              <a:sym typeface="Arial"/>
            </a:endParaRPr>
          </a:p>
        </p:txBody>
      </p:sp>
      <p:sp>
        <p:nvSpPr>
          <p:cNvPr id="474" name="Google Shape;474;g1af5925a464_0_205"/>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 - RESULTS</a:t>
            </a:r>
            <a:endParaRPr b="0" i="0" sz="1400" u="none" cap="none" strike="noStrike">
              <a:solidFill>
                <a:srgbClr val="000000"/>
              </a:solidFill>
              <a:latin typeface="Arial"/>
              <a:ea typeface="Arial"/>
              <a:cs typeface="Arial"/>
              <a:sym typeface="Arial"/>
            </a:endParaRPr>
          </a:p>
        </p:txBody>
      </p:sp>
      <p:pic>
        <p:nvPicPr>
          <p:cNvPr id="475" name="Google Shape;475;g1af5925a464_0_205"/>
          <p:cNvPicPr preferRelativeResize="0"/>
          <p:nvPr/>
        </p:nvPicPr>
        <p:blipFill>
          <a:blip r:embed="rId5">
            <a:alphaModFix/>
          </a:blip>
          <a:stretch>
            <a:fillRect/>
          </a:stretch>
        </p:blipFill>
        <p:spPr>
          <a:xfrm>
            <a:off x="651100" y="1385100"/>
            <a:ext cx="5050775" cy="4644700"/>
          </a:xfrm>
          <a:prstGeom prst="rect">
            <a:avLst/>
          </a:prstGeom>
          <a:noFill/>
          <a:ln>
            <a:noFill/>
          </a:ln>
        </p:spPr>
      </p:pic>
      <p:pic>
        <p:nvPicPr>
          <p:cNvPr id="476" name="Google Shape;476;g1af5925a464_0_205"/>
          <p:cNvPicPr preferRelativeResize="0"/>
          <p:nvPr/>
        </p:nvPicPr>
        <p:blipFill>
          <a:blip r:embed="rId6">
            <a:alphaModFix/>
          </a:blip>
          <a:stretch>
            <a:fillRect/>
          </a:stretch>
        </p:blipFill>
        <p:spPr>
          <a:xfrm>
            <a:off x="6545189" y="1857775"/>
            <a:ext cx="5250075" cy="3699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1af5925a464_0_22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r>
              <a:rPr b="1" lang="pt-BR" sz="1600">
                <a:latin typeface="Century Gothic"/>
                <a:ea typeface="Century Gothic"/>
                <a:cs typeface="Century Gothic"/>
                <a:sym typeface="Century Gothic"/>
              </a:rPr>
              <a:t> </a:t>
            </a:r>
            <a:endParaRPr b="1" sz="1600">
              <a:latin typeface="Century Gothic"/>
              <a:ea typeface="Century Gothic"/>
              <a:cs typeface="Century Gothic"/>
              <a:sym typeface="Century Gothic"/>
            </a:endParaRPr>
          </a:p>
        </p:txBody>
      </p:sp>
      <p:pic>
        <p:nvPicPr>
          <p:cNvPr id="482" name="Google Shape;482;g1af5925a464_0_22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483" name="Google Shape;483;g1af5925a464_0_22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484" name="Google Shape;484;g1af5925a464_0_22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485" name="Google Shape;485;g1af5925a464_0_220"/>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a:t>
            </a:r>
            <a:endParaRPr b="0" i="0" sz="1400" u="none" cap="none" strike="noStrike">
              <a:solidFill>
                <a:srgbClr val="000000"/>
              </a:solidFill>
              <a:latin typeface="Arial"/>
              <a:ea typeface="Arial"/>
              <a:cs typeface="Arial"/>
              <a:sym typeface="Arial"/>
            </a:endParaRPr>
          </a:p>
        </p:txBody>
      </p:sp>
      <p:sp>
        <p:nvSpPr>
          <p:cNvPr id="486" name="Google Shape;486;g1af5925a464_0_220"/>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 - RESULTS</a:t>
            </a:r>
            <a:endParaRPr b="0" i="0" sz="1400" u="none" cap="none" strike="noStrike">
              <a:solidFill>
                <a:srgbClr val="000000"/>
              </a:solidFill>
              <a:latin typeface="Arial"/>
              <a:ea typeface="Arial"/>
              <a:cs typeface="Arial"/>
              <a:sym typeface="Arial"/>
            </a:endParaRPr>
          </a:p>
        </p:txBody>
      </p:sp>
      <p:pic>
        <p:nvPicPr>
          <p:cNvPr id="487" name="Google Shape;487;g1af5925a464_0_220"/>
          <p:cNvPicPr preferRelativeResize="0"/>
          <p:nvPr/>
        </p:nvPicPr>
        <p:blipFill>
          <a:blip r:embed="rId5">
            <a:alphaModFix/>
          </a:blip>
          <a:stretch>
            <a:fillRect/>
          </a:stretch>
        </p:blipFill>
        <p:spPr>
          <a:xfrm>
            <a:off x="2173937" y="1179538"/>
            <a:ext cx="7844126" cy="4697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af5925a464_0_156"/>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493" name="Google Shape;493;g1af5925a464_0_156"/>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494" name="Google Shape;494;g1af5925a464_0_156"/>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495" name="Google Shape;495;g1af5925a464_0_156"/>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496" name="Google Shape;496;g1af5925a464_0_156"/>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a:t>
            </a:r>
            <a:endParaRPr b="0" i="0" sz="1400" u="none" cap="none" strike="noStrike">
              <a:solidFill>
                <a:srgbClr val="000000"/>
              </a:solidFill>
              <a:latin typeface="Arial"/>
              <a:ea typeface="Arial"/>
              <a:cs typeface="Arial"/>
              <a:sym typeface="Arial"/>
            </a:endParaRPr>
          </a:p>
        </p:txBody>
      </p:sp>
      <p:sp>
        <p:nvSpPr>
          <p:cNvPr id="497" name="Google Shape;497;g1af5925a464_0_156"/>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HCNN and CNN+RNN - RESULTS</a:t>
            </a:r>
            <a:endParaRPr b="0" i="0" sz="1400" u="none" cap="none" strike="noStrike">
              <a:solidFill>
                <a:srgbClr val="000000"/>
              </a:solidFill>
              <a:latin typeface="Arial"/>
              <a:ea typeface="Arial"/>
              <a:cs typeface="Arial"/>
              <a:sym typeface="Arial"/>
            </a:endParaRPr>
          </a:p>
        </p:txBody>
      </p:sp>
      <p:pic>
        <p:nvPicPr>
          <p:cNvPr id="498" name="Google Shape;498;g1af5925a464_0_156"/>
          <p:cNvPicPr preferRelativeResize="0"/>
          <p:nvPr/>
        </p:nvPicPr>
        <p:blipFill>
          <a:blip r:embed="rId5">
            <a:alphaModFix/>
          </a:blip>
          <a:stretch>
            <a:fillRect/>
          </a:stretch>
        </p:blipFill>
        <p:spPr>
          <a:xfrm>
            <a:off x="499925" y="1168697"/>
            <a:ext cx="11010900" cy="4067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1af5925a464_0_14"/>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504" name="Google Shape;504;g1af5925a464_0_14"/>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505" name="Google Shape;505;g1af5925a464_0_14"/>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506" name="Google Shape;506;g1af5925a464_0_14"/>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507" name="Google Shape;507;g1af5925a464_0_14"/>
          <p:cNvSpPr/>
          <p:nvPr/>
        </p:nvSpPr>
        <p:spPr>
          <a:xfrm>
            <a:off x="199300" y="210177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pt-BR" sz="3600">
                <a:solidFill>
                  <a:schemeClr val="lt1"/>
                </a:solidFill>
                <a:latin typeface="Monda"/>
                <a:ea typeface="Monda"/>
                <a:cs typeface="Monda"/>
                <a:sym typeface="Monda"/>
              </a:rPr>
              <a:t>3</a:t>
            </a:r>
            <a:endParaRPr b="1" i="0" sz="3600" u="none" cap="none" strike="noStrike">
              <a:solidFill>
                <a:schemeClr val="lt1"/>
              </a:solidFill>
              <a:latin typeface="Monda"/>
              <a:ea typeface="Monda"/>
              <a:cs typeface="Monda"/>
              <a:sym typeface="Monda"/>
            </a:endParaRPr>
          </a:p>
        </p:txBody>
      </p:sp>
      <p:sp>
        <p:nvSpPr>
          <p:cNvPr id="508" name="Google Shape;508;g1af5925a464_0_14"/>
          <p:cNvSpPr txBox="1"/>
          <p:nvPr/>
        </p:nvSpPr>
        <p:spPr>
          <a:xfrm>
            <a:off x="1311350" y="1877200"/>
            <a:ext cx="104955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3600" u="none" cap="none" strike="noStrike">
                <a:solidFill>
                  <a:srgbClr val="000000"/>
                </a:solidFill>
                <a:latin typeface="Monda"/>
                <a:ea typeface="Monda"/>
                <a:cs typeface="Monda"/>
                <a:sym typeface="Monda"/>
              </a:rPr>
              <a:t>MACHINE LEARNING APPLICATIONS ANALYSIS</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chemeClr val="dk1"/>
              </a:buClr>
              <a:buSzPts val="1100"/>
              <a:buFont typeface="Arial"/>
              <a:buNone/>
            </a:pPr>
            <a:r>
              <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Monda"/>
              <a:ea typeface="Monda"/>
              <a:cs typeface="Monda"/>
              <a:sym typeface="Monda"/>
            </a:endParaRPr>
          </a:p>
        </p:txBody>
      </p:sp>
      <p:sp>
        <p:nvSpPr>
          <p:cNvPr id="509" name="Google Shape;509;g1af5925a464_0_14"/>
          <p:cNvSpPr txBox="1"/>
          <p:nvPr/>
        </p:nvSpPr>
        <p:spPr>
          <a:xfrm>
            <a:off x="383400" y="3585050"/>
            <a:ext cx="11425200" cy="1354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900">
                <a:solidFill>
                  <a:schemeClr val="dk1"/>
                </a:solidFill>
                <a:latin typeface="Monda"/>
                <a:ea typeface="Monda"/>
                <a:cs typeface="Monda"/>
                <a:sym typeface="Monda"/>
              </a:rPr>
              <a:t>2. </a:t>
            </a:r>
            <a:r>
              <a:rPr lang="pt-BR" sz="1900">
                <a:solidFill>
                  <a:schemeClr val="dk1"/>
                </a:solidFill>
                <a:latin typeface="Monda"/>
                <a:ea typeface="Monda"/>
                <a:cs typeface="Monda"/>
                <a:sym typeface="Monda"/>
              </a:rPr>
              <a:t>Deep learning convolutional neural network with Gaussian mixture model for predicting pancreatic cancer.</a:t>
            </a:r>
            <a:endParaRPr sz="1900">
              <a:solidFill>
                <a:schemeClr val="dk1"/>
              </a:solidFill>
              <a:latin typeface="Monda"/>
              <a:ea typeface="Monda"/>
              <a:cs typeface="Monda"/>
              <a:sym typeface="Monda"/>
            </a:endParaRPr>
          </a:p>
          <a:p>
            <a:pPr indent="0" lvl="0" marL="0" rtl="0" algn="just">
              <a:lnSpc>
                <a:spcPct val="150000"/>
              </a:lnSpc>
              <a:spcBef>
                <a:spcPts val="0"/>
              </a:spcBef>
              <a:spcAft>
                <a:spcPts val="0"/>
              </a:spcAft>
              <a:buNone/>
            </a:pPr>
            <a:r>
              <a:rPr lang="pt-BR" sz="1900">
                <a:solidFill>
                  <a:schemeClr val="dk1"/>
                </a:solidFill>
                <a:latin typeface="Monda"/>
                <a:ea typeface="Monda"/>
                <a:cs typeface="Monda"/>
                <a:sym typeface="Monda"/>
              </a:rPr>
              <a:t>(Sekaran et al. 2019)</a:t>
            </a:r>
            <a:endParaRPr sz="1900">
              <a:solidFill>
                <a:schemeClr val="dk1"/>
              </a:solidFill>
              <a:latin typeface="Monda"/>
              <a:ea typeface="Monda"/>
              <a:cs typeface="Monda"/>
              <a:sym typeface="Mond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b892af86cf_0_1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515" name="Google Shape;515;g1b892af86cf_0_1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516" name="Google Shape;516;g1b892af86cf_0_1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517" name="Google Shape;517;g1b892af86cf_0_1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518" name="Google Shape;518;g1b892af86cf_0_10"/>
          <p:cNvSpPr txBox="1"/>
          <p:nvPr/>
        </p:nvSpPr>
        <p:spPr>
          <a:xfrm>
            <a:off x="211350" y="88550"/>
            <a:ext cx="9107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500"/>
              <a:buFont typeface="Arial"/>
              <a:buNone/>
            </a:pPr>
            <a:r>
              <a:rPr b="1" i="1" lang="pt-BR" sz="2500">
                <a:solidFill>
                  <a:srgbClr val="006D00"/>
                </a:solidFill>
                <a:latin typeface="Century Gothic"/>
                <a:ea typeface="Century Gothic"/>
                <a:cs typeface="Century Gothic"/>
                <a:sym typeface="Century Gothic"/>
              </a:rPr>
              <a:t>CNN-GMM</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1" i="1" sz="2500">
              <a:solidFill>
                <a:srgbClr val="006D00"/>
              </a:solidFill>
              <a:latin typeface="Century Gothic"/>
              <a:ea typeface="Century Gothic"/>
              <a:cs typeface="Century Gothic"/>
              <a:sym typeface="Century Gothic"/>
            </a:endParaRPr>
          </a:p>
        </p:txBody>
      </p:sp>
      <p:sp>
        <p:nvSpPr>
          <p:cNvPr id="519" name="Google Shape;519;g1b892af86cf_0_10"/>
          <p:cNvSpPr txBox="1"/>
          <p:nvPr/>
        </p:nvSpPr>
        <p:spPr>
          <a:xfrm>
            <a:off x="326725" y="2328450"/>
            <a:ext cx="11247300" cy="2044200"/>
          </a:xfrm>
          <a:prstGeom prst="rect">
            <a:avLst/>
          </a:prstGeom>
          <a:noFill/>
          <a:ln>
            <a:noFill/>
          </a:ln>
        </p:spPr>
        <p:txBody>
          <a:bodyPr anchorCtr="0" anchor="t" bIns="91425" lIns="91425" spcFirstLastPara="1" rIns="91425" wrap="square" tIns="91425">
            <a:spAutoFit/>
          </a:bodyPr>
          <a:lstStyle/>
          <a:p>
            <a:pPr indent="-381000" lvl="0" marL="457200" marR="0" rtl="0" algn="just">
              <a:lnSpc>
                <a:spcPct val="120000"/>
              </a:lnSpc>
              <a:spcBef>
                <a:spcPts val="0"/>
              </a:spcBef>
              <a:spcAft>
                <a:spcPts val="0"/>
              </a:spcAft>
              <a:buClr>
                <a:srgbClr val="008F00"/>
              </a:buClr>
              <a:buSzPts val="2400"/>
              <a:buChar char="●"/>
            </a:pPr>
            <a:r>
              <a:rPr b="0" i="0" lang="pt-BR" sz="2000" u="none" cap="none" strike="noStrike">
                <a:solidFill>
                  <a:srgbClr val="000000"/>
                </a:solidFill>
                <a:latin typeface="Monda"/>
                <a:ea typeface="Monda"/>
                <a:cs typeface="Monda"/>
                <a:sym typeface="Monda"/>
              </a:rPr>
              <a:t>Objective:</a:t>
            </a:r>
            <a:endParaRPr sz="1900">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Recognition of the pancreatic tumor using Artificial Intelligence Model based on CNN;</a:t>
            </a:r>
            <a:endParaRPr sz="2000">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Feature and threshold extraction by Gaussian Mixture Model to segmentation of the area.</a:t>
            </a:r>
            <a:endParaRPr b="0" i="0" sz="1900" u="none" cap="none" strike="noStrike">
              <a:solidFill>
                <a:srgbClr val="000000"/>
              </a:solidFill>
              <a:latin typeface="Monda"/>
              <a:ea typeface="Monda"/>
              <a:cs typeface="Monda"/>
              <a:sym typeface="Monda"/>
            </a:endParaRPr>
          </a:p>
        </p:txBody>
      </p:sp>
      <p:sp>
        <p:nvSpPr>
          <p:cNvPr id="520" name="Google Shape;520;g1b892af86cf_0_10"/>
          <p:cNvSpPr txBox="1"/>
          <p:nvPr/>
        </p:nvSpPr>
        <p:spPr>
          <a:xfrm>
            <a:off x="211350" y="4828725"/>
            <a:ext cx="811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a9af4bc22b_0_30"/>
          <p:cNvSpPr txBox="1"/>
          <p:nvPr/>
        </p:nvSpPr>
        <p:spPr>
          <a:xfrm>
            <a:off x="180300" y="8854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CNN-GMM</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0" i="0" sz="1400" u="none" cap="none" strike="noStrike">
              <a:solidFill>
                <a:srgbClr val="000000"/>
              </a:solidFill>
              <a:latin typeface="Arial"/>
              <a:ea typeface="Arial"/>
              <a:cs typeface="Arial"/>
              <a:sym typeface="Arial"/>
            </a:endParaRPr>
          </a:p>
        </p:txBody>
      </p:sp>
      <p:sp>
        <p:nvSpPr>
          <p:cNvPr id="526" name="Google Shape;526;g1a9af4bc22b_0_3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527" name="Google Shape;527;g1a9af4bc22b_0_3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528" name="Google Shape;528;g1a9af4bc22b_0_3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529" name="Google Shape;529;g1a9af4bc22b_0_3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530" name="Google Shape;530;g1a9af4bc22b_0_30"/>
          <p:cNvSpPr txBox="1"/>
          <p:nvPr/>
        </p:nvSpPr>
        <p:spPr>
          <a:xfrm>
            <a:off x="180301" y="691183"/>
            <a:ext cx="11843700" cy="21027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15000"/>
              </a:lnSpc>
              <a:spcBef>
                <a:spcPts val="0"/>
              </a:spcBef>
              <a:spcAft>
                <a:spcPts val="0"/>
              </a:spcAft>
              <a:buClr>
                <a:srgbClr val="008F00"/>
              </a:buClr>
              <a:buSzPts val="2400"/>
              <a:buFont typeface="Arial"/>
              <a:buChar char="●"/>
            </a:pPr>
            <a:r>
              <a:rPr b="0" i="0" lang="pt-BR" sz="2000" u="none" cap="none" strike="noStrike">
                <a:solidFill>
                  <a:schemeClr val="dk1"/>
                </a:solidFill>
                <a:latin typeface="Monda"/>
                <a:ea typeface="Monda"/>
                <a:cs typeface="Monda"/>
                <a:sym typeface="Monda"/>
              </a:rPr>
              <a:t>Feature extraction with GMM-EM;</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Soft clustering method based on Gaussian distribution;</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Mixed data + random Gaussian -&gt; correction until convergence -&gt; the best segmentation:</a:t>
            </a:r>
            <a:endParaRPr b="0" i="0" sz="2000" u="none" cap="none" strike="noStrike">
              <a:solidFill>
                <a:schemeClr val="dk1"/>
              </a:solidFill>
              <a:latin typeface="Monda"/>
              <a:ea typeface="Monda"/>
              <a:cs typeface="Monda"/>
              <a:sym typeface="Monda"/>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Monda"/>
              <a:ea typeface="Monda"/>
              <a:cs typeface="Monda"/>
              <a:sym typeface="Monda"/>
            </a:endParaRPr>
          </a:p>
          <a:p>
            <a:pPr indent="0" lvl="0" marL="0" marR="0" rtl="0" algn="just">
              <a:lnSpc>
                <a:spcPct val="100000"/>
              </a:lnSpc>
              <a:spcBef>
                <a:spcPts val="1200"/>
              </a:spcBef>
              <a:spcAft>
                <a:spcPts val="1200"/>
              </a:spcAft>
              <a:buClr>
                <a:srgbClr val="000000"/>
              </a:buClr>
              <a:buSzPts val="2400"/>
              <a:buFont typeface="Arial"/>
              <a:buNone/>
            </a:pPr>
            <a:r>
              <a:t/>
            </a:r>
            <a:endParaRPr b="1" i="0" sz="2400" u="none" cap="none" strike="noStrike">
              <a:solidFill>
                <a:schemeClr val="dk1"/>
              </a:solidFill>
              <a:latin typeface="Monda"/>
              <a:ea typeface="Monda"/>
              <a:cs typeface="Monda"/>
              <a:sym typeface="Monda"/>
            </a:endParaRPr>
          </a:p>
        </p:txBody>
      </p:sp>
      <p:pic>
        <p:nvPicPr>
          <p:cNvPr id="531" name="Google Shape;531;g1a9af4bc22b_0_30"/>
          <p:cNvPicPr preferRelativeResize="0"/>
          <p:nvPr/>
        </p:nvPicPr>
        <p:blipFill rotWithShape="1">
          <a:blip r:embed="rId5">
            <a:alphaModFix/>
          </a:blip>
          <a:srcRect b="0" l="3550" r="11918" t="0"/>
          <a:stretch/>
        </p:blipFill>
        <p:spPr>
          <a:xfrm>
            <a:off x="2852562" y="1981600"/>
            <a:ext cx="6486876" cy="4266800"/>
          </a:xfrm>
          <a:prstGeom prst="rect">
            <a:avLst/>
          </a:prstGeom>
          <a:noFill/>
          <a:ln>
            <a:noFill/>
          </a:ln>
        </p:spPr>
      </p:pic>
      <p:sp>
        <p:nvSpPr>
          <p:cNvPr id="532" name="Google Shape;532;g1a9af4bc22b_0_30"/>
          <p:cNvSpPr txBox="1"/>
          <p:nvPr/>
        </p:nvSpPr>
        <p:spPr>
          <a:xfrm>
            <a:off x="4295550" y="6248400"/>
            <a:ext cx="3600900" cy="4770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Monda"/>
                <a:ea typeface="Monda"/>
                <a:cs typeface="Monda"/>
                <a:sym typeface="Monda"/>
              </a:rPr>
              <a:t>Source: Serrano.Academy at YouTube (2020).</a:t>
            </a:r>
            <a:endParaRPr b="0" i="0" sz="1400" u="none" cap="none" strike="noStrike">
              <a:solidFill>
                <a:srgbClr val="000000"/>
              </a:solidFill>
              <a:latin typeface="Monda"/>
              <a:ea typeface="Monda"/>
              <a:cs typeface="Monda"/>
              <a:sym typeface="Mond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af04a4a786_0_24"/>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538" name="Google Shape;538;g1af04a4a786_0_24"/>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539" name="Google Shape;539;g1af04a4a786_0_24"/>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540" name="Google Shape;540;g1af04a4a786_0_24"/>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541" name="Google Shape;541;g1af04a4a786_0_24"/>
          <p:cNvSpPr txBox="1"/>
          <p:nvPr/>
        </p:nvSpPr>
        <p:spPr>
          <a:xfrm>
            <a:off x="174150" y="1833900"/>
            <a:ext cx="11843700" cy="31902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15000"/>
              </a:lnSpc>
              <a:spcBef>
                <a:spcPts val="0"/>
              </a:spcBef>
              <a:spcAft>
                <a:spcPts val="0"/>
              </a:spcAft>
              <a:buClr>
                <a:srgbClr val="008F00"/>
              </a:buClr>
              <a:buSzPts val="2400"/>
              <a:buFont typeface="Arial"/>
              <a:buChar char="●"/>
            </a:pPr>
            <a:r>
              <a:rPr b="0" i="0" lang="pt-BR" sz="2000" u="none" cap="none" strike="noStrike">
                <a:solidFill>
                  <a:schemeClr val="dk1"/>
                </a:solidFill>
                <a:latin typeface="Monda"/>
                <a:ea typeface="Monda"/>
                <a:cs typeface="Monda"/>
                <a:sym typeface="Monda"/>
              </a:rPr>
              <a:t>Features feeding the CNN model, consisted of:</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convolutional layers;</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hidden layers;</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sets to training and testing.</a:t>
            </a:r>
            <a:endParaRPr b="0" i="0" sz="2000" u="none" cap="none" strike="noStrike">
              <a:solidFill>
                <a:schemeClr val="dk1"/>
              </a:solidFill>
              <a:latin typeface="Monda"/>
              <a:ea typeface="Monda"/>
              <a:cs typeface="Monda"/>
              <a:sym typeface="Monda"/>
            </a:endParaRPr>
          </a:p>
          <a:p>
            <a:pPr indent="-381000" lvl="0" marL="457200" marR="0" rtl="0" algn="just">
              <a:lnSpc>
                <a:spcPct val="100000"/>
              </a:lnSpc>
              <a:spcBef>
                <a:spcPts val="1000"/>
              </a:spcBef>
              <a:spcAft>
                <a:spcPts val="0"/>
              </a:spcAft>
              <a:buClr>
                <a:srgbClr val="008F00"/>
              </a:buClr>
              <a:buSzPts val="2400"/>
              <a:buFont typeface="Arial"/>
              <a:buChar char="●"/>
            </a:pPr>
            <a:r>
              <a:rPr lang="pt-BR" sz="2000">
                <a:solidFill>
                  <a:schemeClr val="dk1"/>
                </a:solidFill>
                <a:latin typeface="Monda"/>
                <a:ea typeface="Monda"/>
                <a:cs typeface="Monda"/>
                <a:sym typeface="Monda"/>
              </a:rPr>
              <a:t>Strategy:</a:t>
            </a:r>
            <a:endParaRPr sz="2000">
              <a:solidFill>
                <a:schemeClr val="dk1"/>
              </a:solidFill>
              <a:latin typeface="Monda"/>
              <a:ea typeface="Monda"/>
              <a:cs typeface="Monda"/>
              <a:sym typeface="Monda"/>
            </a:endParaRPr>
          </a:p>
          <a:p>
            <a:pPr indent="-381000" lvl="1" marL="914400" marR="0" rtl="0" algn="just">
              <a:lnSpc>
                <a:spcPct val="100000"/>
              </a:lnSpc>
              <a:spcBef>
                <a:spcPts val="1000"/>
              </a:spcBef>
              <a:spcAft>
                <a:spcPts val="0"/>
              </a:spcAft>
              <a:buClr>
                <a:srgbClr val="008F00"/>
              </a:buClr>
              <a:buSzPts val="2400"/>
              <a:buFont typeface="Arial"/>
              <a:buChar char="○"/>
            </a:pPr>
            <a:r>
              <a:rPr b="0" i="0" lang="pt-BR" sz="2000" u="none" cap="none" strike="noStrike">
                <a:solidFill>
                  <a:schemeClr val="dk1"/>
                </a:solidFill>
                <a:latin typeface="Monda"/>
                <a:ea typeface="Monda"/>
                <a:cs typeface="Monda"/>
                <a:sym typeface="Monda"/>
              </a:rPr>
              <a:t>Analysis of the lump of the pancreas by its size, shape, depth, length, and weight parameters;</a:t>
            </a:r>
            <a:endParaRPr b="0" i="0" sz="2000" u="none" cap="none" strike="noStrike">
              <a:solidFill>
                <a:schemeClr val="dk1"/>
              </a:solidFill>
              <a:latin typeface="Monda"/>
              <a:ea typeface="Monda"/>
              <a:cs typeface="Monda"/>
              <a:sym typeface="Monda"/>
            </a:endParaRPr>
          </a:p>
          <a:p>
            <a:pPr indent="-355600" lvl="1" marL="914400" marR="0" rtl="0" algn="just">
              <a:lnSpc>
                <a:spcPct val="100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LFE + LR (features + threshold parameters of lump growth).</a:t>
            </a:r>
            <a:endParaRPr b="0" i="0" sz="2000" u="none" cap="none" strike="noStrike">
              <a:solidFill>
                <a:schemeClr val="dk1"/>
              </a:solidFill>
              <a:latin typeface="Monda"/>
              <a:ea typeface="Monda"/>
              <a:cs typeface="Monda"/>
              <a:sym typeface="Monda"/>
            </a:endParaRPr>
          </a:p>
        </p:txBody>
      </p:sp>
      <p:sp>
        <p:nvSpPr>
          <p:cNvPr id="542" name="Google Shape;542;g1af04a4a786_0_24"/>
          <p:cNvSpPr txBox="1"/>
          <p:nvPr/>
        </p:nvSpPr>
        <p:spPr>
          <a:xfrm>
            <a:off x="174150" y="8854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CNN-GMM</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ad72bb8bc3_1_51"/>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128" name="Google Shape;128;g1ad72bb8bc3_1_51"/>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129" name="Google Shape;129;g1ad72bb8bc3_1_51"/>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130" name="Google Shape;130;g1ad72bb8bc3_1_51"/>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131" name="Google Shape;131;g1ad72bb8bc3_1_51"/>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PANCREAS</a:t>
            </a:r>
            <a:endParaRPr b="0" i="0" sz="1400" u="none" cap="none" strike="noStrike">
              <a:solidFill>
                <a:srgbClr val="000000"/>
              </a:solidFill>
              <a:latin typeface="Arial"/>
              <a:ea typeface="Arial"/>
              <a:cs typeface="Arial"/>
              <a:sym typeface="Arial"/>
            </a:endParaRPr>
          </a:p>
        </p:txBody>
      </p:sp>
      <p:pic>
        <p:nvPicPr>
          <p:cNvPr id="132" name="Google Shape;132;g1ad72bb8bc3_1_51"/>
          <p:cNvPicPr preferRelativeResize="0"/>
          <p:nvPr/>
        </p:nvPicPr>
        <p:blipFill rotWithShape="1">
          <a:blip r:embed="rId5">
            <a:alphaModFix/>
          </a:blip>
          <a:srcRect b="0" l="0" r="0" t="0"/>
          <a:stretch/>
        </p:blipFill>
        <p:spPr>
          <a:xfrm>
            <a:off x="1464925" y="1250775"/>
            <a:ext cx="9287774" cy="4518116"/>
          </a:xfrm>
          <a:prstGeom prst="rect">
            <a:avLst/>
          </a:prstGeom>
          <a:noFill/>
          <a:ln>
            <a:noFill/>
          </a:ln>
        </p:spPr>
      </p:pic>
      <p:sp>
        <p:nvSpPr>
          <p:cNvPr id="133" name="Google Shape;133;g1ad72bb8bc3_1_51"/>
          <p:cNvSpPr txBox="1"/>
          <p:nvPr/>
        </p:nvSpPr>
        <p:spPr>
          <a:xfrm>
            <a:off x="4543959" y="5863501"/>
            <a:ext cx="31164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alibri"/>
                <a:ea typeface="Calibri"/>
                <a:cs typeface="Calibri"/>
                <a:sym typeface="Calibri"/>
              </a:rPr>
              <a:t>Source: The Olive Laboratory.</a:t>
            </a:r>
            <a:endParaRPr b="0" i="0" sz="1300" u="none" cap="none" strike="noStrike">
              <a:solidFill>
                <a:srgbClr val="000000"/>
              </a:solidFill>
              <a:latin typeface="Calibri"/>
              <a:ea typeface="Calibri"/>
              <a:cs typeface="Calibri"/>
              <a:sym typeface="Calibri"/>
            </a:endParaRPr>
          </a:p>
        </p:txBody>
      </p:sp>
      <p:sp>
        <p:nvSpPr>
          <p:cNvPr id="134" name="Google Shape;134;g1ad72bb8bc3_1_51"/>
          <p:cNvSpPr txBox="1"/>
          <p:nvPr/>
        </p:nvSpPr>
        <p:spPr>
          <a:xfrm>
            <a:off x="1562100" y="4059325"/>
            <a:ext cx="936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alibri"/>
                <a:ea typeface="Calibri"/>
                <a:cs typeface="Calibri"/>
                <a:sym typeface="Calibri"/>
              </a:rPr>
              <a:t>230ml daily</a:t>
            </a:r>
            <a:endParaRPr b="0" i="0" sz="1200" u="none" cap="none" strike="noStrike">
              <a:solidFill>
                <a:srgbClr val="000000"/>
              </a:solidFill>
              <a:latin typeface="Calibri"/>
              <a:ea typeface="Calibri"/>
              <a:cs typeface="Calibri"/>
              <a:sym typeface="Calibri"/>
            </a:endParaRPr>
          </a:p>
        </p:txBody>
      </p:sp>
      <p:cxnSp>
        <p:nvCxnSpPr>
          <p:cNvPr id="135" name="Google Shape;135;g1ad72bb8bc3_1_51"/>
          <p:cNvCxnSpPr>
            <a:stCxn id="134" idx="3"/>
          </p:cNvCxnSpPr>
          <p:nvPr/>
        </p:nvCxnSpPr>
        <p:spPr>
          <a:xfrm flipH="1" rot="10800000">
            <a:off x="2498700" y="4033675"/>
            <a:ext cx="579300" cy="210300"/>
          </a:xfrm>
          <a:prstGeom prst="straightConnector1">
            <a:avLst/>
          </a:prstGeom>
          <a:noFill/>
          <a:ln cap="flat" cmpd="sng" w="19050">
            <a:solidFill>
              <a:schemeClr val="dk1"/>
            </a:solidFill>
            <a:prstDash val="solid"/>
            <a:round/>
            <a:headEnd len="sm" w="sm" type="none"/>
            <a:tailEnd len="sm" w="sm" type="none"/>
          </a:ln>
        </p:spPr>
      </p:cxnSp>
      <p:sp>
        <p:nvSpPr>
          <p:cNvPr id="136" name="Google Shape;136;g1ad72bb8bc3_1_51"/>
          <p:cNvSpPr txBox="1"/>
          <p:nvPr/>
        </p:nvSpPr>
        <p:spPr>
          <a:xfrm>
            <a:off x="9323371" y="3278464"/>
            <a:ext cx="12873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large gland</a:t>
            </a:r>
            <a:endParaRPr b="0"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15 - 20 cm</a:t>
            </a:r>
            <a:endParaRPr b="0" i="0" sz="1200" u="none" cap="none" strike="noStrike">
              <a:solidFill>
                <a:srgbClr val="000000"/>
              </a:solidFill>
              <a:latin typeface="Arial"/>
              <a:ea typeface="Arial"/>
              <a:cs typeface="Arial"/>
              <a:sym typeface="Arial"/>
            </a:endParaRPr>
          </a:p>
        </p:txBody>
      </p:sp>
      <p:cxnSp>
        <p:nvCxnSpPr>
          <p:cNvPr id="137" name="Google Shape;137;g1ad72bb8bc3_1_51"/>
          <p:cNvCxnSpPr>
            <a:endCxn id="136" idx="1"/>
          </p:cNvCxnSpPr>
          <p:nvPr/>
        </p:nvCxnSpPr>
        <p:spPr>
          <a:xfrm>
            <a:off x="7578571" y="3505414"/>
            <a:ext cx="1744800" cy="5010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a9af4bc22b_0_41"/>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548" name="Google Shape;548;g1a9af4bc22b_0_41"/>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549" name="Google Shape;549;g1a9af4bc22b_0_41"/>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550" name="Google Shape;550;g1a9af4bc22b_0_41"/>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551" name="Google Shape;551;g1a9af4bc22b_0_41"/>
          <p:cNvPicPr preferRelativeResize="0"/>
          <p:nvPr/>
        </p:nvPicPr>
        <p:blipFill rotWithShape="1">
          <a:blip r:embed="rId5">
            <a:alphaModFix/>
          </a:blip>
          <a:srcRect b="10992" l="4649" r="4704" t="12024"/>
          <a:stretch/>
        </p:blipFill>
        <p:spPr>
          <a:xfrm>
            <a:off x="663150" y="1154475"/>
            <a:ext cx="10865702" cy="5190650"/>
          </a:xfrm>
          <a:prstGeom prst="rect">
            <a:avLst/>
          </a:prstGeom>
          <a:noFill/>
          <a:ln>
            <a:noFill/>
          </a:ln>
        </p:spPr>
      </p:pic>
      <p:sp>
        <p:nvSpPr>
          <p:cNvPr id="552" name="Google Shape;552;g1a9af4bc22b_0_41"/>
          <p:cNvSpPr txBox="1"/>
          <p:nvPr/>
        </p:nvSpPr>
        <p:spPr>
          <a:xfrm>
            <a:off x="165475" y="8854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CNN-GMM</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b892af86cf_0_2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558" name="Google Shape;558;g1b892af86cf_0_2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559" name="Google Shape;559;g1b892af86cf_0_2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560" name="Google Shape;560;g1b892af86cf_0_2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561" name="Google Shape;561;g1b892af86cf_0_20"/>
          <p:cNvSpPr txBox="1"/>
          <p:nvPr/>
        </p:nvSpPr>
        <p:spPr>
          <a:xfrm>
            <a:off x="174150" y="2101950"/>
            <a:ext cx="11843700" cy="25017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15000"/>
              </a:lnSpc>
              <a:spcBef>
                <a:spcPts val="1000"/>
              </a:spcBef>
              <a:spcAft>
                <a:spcPts val="0"/>
              </a:spcAft>
              <a:buClr>
                <a:srgbClr val="008F00"/>
              </a:buClr>
              <a:buSzPts val="2400"/>
              <a:buFont typeface="Arial"/>
              <a:buChar char="●"/>
            </a:pPr>
            <a:r>
              <a:rPr b="0" i="0" lang="pt-BR" sz="2000" u="none" cap="none" strike="noStrike">
                <a:solidFill>
                  <a:schemeClr val="dk1"/>
                </a:solidFill>
                <a:latin typeface="Monda"/>
                <a:ea typeface="Monda"/>
                <a:cs typeface="Monda"/>
                <a:sym typeface="Monda"/>
              </a:rPr>
              <a:t>Data:</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National Institutes of Health Clinical Center - The Cancer Imaging Archive (TCIA);</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19,000 CT scan images.</a:t>
            </a:r>
            <a:endParaRPr b="0" i="0" sz="2000" u="none" cap="none" strike="noStrike">
              <a:solidFill>
                <a:schemeClr val="dk1"/>
              </a:solidFill>
              <a:latin typeface="Monda"/>
              <a:ea typeface="Monda"/>
              <a:cs typeface="Monda"/>
              <a:sym typeface="Monda"/>
            </a:endParaRPr>
          </a:p>
          <a:p>
            <a:pPr indent="-381000" lvl="1" marL="914400" marR="0" rtl="0" algn="just">
              <a:lnSpc>
                <a:spcPct val="115000"/>
              </a:lnSpc>
              <a:spcBef>
                <a:spcPts val="0"/>
              </a:spcBef>
              <a:spcAft>
                <a:spcPts val="0"/>
              </a:spcAft>
              <a:buClr>
                <a:srgbClr val="008F00"/>
              </a:buClr>
              <a:buSzPts val="2400"/>
              <a:buFont typeface="Arial"/>
              <a:buChar char="○"/>
            </a:pPr>
            <a:r>
              <a:rPr b="0" i="0" lang="pt-BR" sz="2000" u="none" cap="none" strike="noStrike">
                <a:solidFill>
                  <a:schemeClr val="dk1"/>
                </a:solidFill>
                <a:latin typeface="Monda"/>
                <a:ea typeface="Monda"/>
                <a:cs typeface="Monda"/>
                <a:sym typeface="Monda"/>
              </a:rPr>
              <a:t>The images were collected by Philips and Siemens MDCT Scanners, resulting in 512 x 512 pixels resolutions with a slice thickness of 1.5 – 2.5 millimeters</a:t>
            </a:r>
            <a:r>
              <a:rPr b="0" i="0" lang="pt-BR" sz="1200" u="none" cap="none" strike="noStrike">
                <a:solidFill>
                  <a:schemeClr val="dk1"/>
                </a:solidFill>
                <a:latin typeface="Times New Roman"/>
                <a:ea typeface="Times New Roman"/>
                <a:cs typeface="Times New Roman"/>
                <a:sym typeface="Times New Roman"/>
              </a:rPr>
              <a:t>.</a:t>
            </a:r>
            <a:r>
              <a:rPr b="0" i="0" lang="pt-BR" sz="2000" u="none" cap="none" strike="noStrike">
                <a:solidFill>
                  <a:schemeClr val="dk1"/>
                </a:solidFill>
                <a:latin typeface="Monda"/>
                <a:ea typeface="Monda"/>
                <a:cs typeface="Monda"/>
                <a:sym typeface="Monda"/>
              </a:rPr>
              <a:t>;</a:t>
            </a:r>
            <a:endParaRPr b="0" i="0" sz="2000" u="none" cap="none" strike="noStrike">
              <a:solidFill>
                <a:schemeClr val="dk1"/>
              </a:solidFill>
              <a:latin typeface="Monda"/>
              <a:ea typeface="Monda"/>
              <a:cs typeface="Monda"/>
              <a:sym typeface="Monda"/>
            </a:endParaRPr>
          </a:p>
          <a:p>
            <a:pPr indent="-381000" lvl="0" marL="457200" marR="0" rtl="0" algn="just">
              <a:lnSpc>
                <a:spcPct val="115000"/>
              </a:lnSpc>
              <a:spcBef>
                <a:spcPts val="1000"/>
              </a:spcBef>
              <a:spcAft>
                <a:spcPts val="0"/>
              </a:spcAft>
              <a:buClr>
                <a:srgbClr val="008F00"/>
              </a:buClr>
              <a:buSzPts val="2400"/>
              <a:buFont typeface="Arial"/>
              <a:buChar char="●"/>
            </a:pPr>
            <a:r>
              <a:rPr b="0" i="0" lang="pt-BR" sz="2000" u="none" cap="none" strike="noStrike">
                <a:solidFill>
                  <a:schemeClr val="dk1"/>
                </a:solidFill>
                <a:latin typeface="Monda"/>
                <a:ea typeface="Monda"/>
                <a:cs typeface="Monda"/>
                <a:sym typeface="Monda"/>
              </a:rPr>
              <a:t>Evaluation by recognition ratio versus the number of images on the training dataset.</a:t>
            </a:r>
            <a:endParaRPr b="0" i="0" sz="2000" u="none" cap="none" strike="noStrike">
              <a:solidFill>
                <a:schemeClr val="dk1"/>
              </a:solidFill>
              <a:latin typeface="Monda"/>
              <a:ea typeface="Monda"/>
              <a:cs typeface="Monda"/>
              <a:sym typeface="Monda"/>
            </a:endParaRPr>
          </a:p>
        </p:txBody>
      </p:sp>
      <p:sp>
        <p:nvSpPr>
          <p:cNvPr id="562" name="Google Shape;562;g1b892af86cf_0_20"/>
          <p:cNvSpPr txBox="1"/>
          <p:nvPr/>
        </p:nvSpPr>
        <p:spPr>
          <a:xfrm>
            <a:off x="174150" y="8854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CNN-GMM</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a816d9261a_0_0"/>
          <p:cNvSpPr txBox="1"/>
          <p:nvPr>
            <p:ph idx="12" type="sldNum"/>
          </p:nvPr>
        </p:nvSpPr>
        <p:spPr>
          <a:xfrm>
            <a:off x="9479993" y="649291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568" name="Google Shape;568;g1a816d9261a_0_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569" name="Google Shape;569;g1a816d9261a_0_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570" name="Google Shape;570;g1a816d9261a_0_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571" name="Google Shape;571;g1a816d9261a_0_0"/>
          <p:cNvSpPr txBox="1"/>
          <p:nvPr/>
        </p:nvSpPr>
        <p:spPr>
          <a:xfrm>
            <a:off x="180300" y="863315"/>
            <a:ext cx="118437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000" u="none" cap="none" strike="noStrike">
                <a:solidFill>
                  <a:schemeClr val="dk1"/>
                </a:solidFill>
                <a:latin typeface="Monda"/>
                <a:ea typeface="Monda"/>
                <a:cs typeface="Monda"/>
                <a:sym typeface="Monda"/>
              </a:rPr>
              <a:t>Compared with other identification techniques, the pipeline utilized in this paper obtained a greater recognition rate of the PDAC located in the head section of the pancreas, as presented in Table </a:t>
            </a:r>
            <a:r>
              <a:rPr lang="pt-BR" sz="2000">
                <a:solidFill>
                  <a:schemeClr val="dk1"/>
                </a:solidFill>
                <a:latin typeface="Monda"/>
                <a:ea typeface="Monda"/>
                <a:cs typeface="Monda"/>
                <a:sym typeface="Monda"/>
              </a:rPr>
              <a:t>3</a:t>
            </a:r>
            <a:r>
              <a:rPr b="0" i="0" lang="pt-BR" sz="2000" u="none" cap="none" strike="noStrike">
                <a:solidFill>
                  <a:schemeClr val="dk1"/>
                </a:solidFill>
                <a:latin typeface="Monda"/>
                <a:ea typeface="Monda"/>
                <a:cs typeface="Monda"/>
                <a:sym typeface="Monda"/>
              </a:rPr>
              <a:t> below:</a:t>
            </a:r>
            <a:endParaRPr b="1" i="0" sz="2400" u="none" cap="none" strike="noStrike">
              <a:solidFill>
                <a:schemeClr val="dk1"/>
              </a:solidFill>
              <a:latin typeface="Monda"/>
              <a:ea typeface="Monda"/>
              <a:cs typeface="Monda"/>
              <a:sym typeface="Monda"/>
            </a:endParaRPr>
          </a:p>
        </p:txBody>
      </p:sp>
      <p:graphicFrame>
        <p:nvGraphicFramePr>
          <p:cNvPr id="572" name="Google Shape;572;g1a816d9261a_0_0"/>
          <p:cNvGraphicFramePr/>
          <p:nvPr/>
        </p:nvGraphicFramePr>
        <p:xfrm>
          <a:off x="3046825" y="2316825"/>
          <a:ext cx="3000000" cy="3000000"/>
        </p:xfrm>
        <a:graphic>
          <a:graphicData uri="http://schemas.openxmlformats.org/drawingml/2006/table">
            <a:tbl>
              <a:tblPr>
                <a:noFill/>
                <a:tableStyleId>{404491D8-7A27-4AAA-83B0-DE4ADD6CDCAF}</a:tableStyleId>
              </a:tblPr>
              <a:tblGrid>
                <a:gridCol w="789025"/>
                <a:gridCol w="877900"/>
                <a:gridCol w="941475"/>
                <a:gridCol w="745325"/>
                <a:gridCol w="696300"/>
                <a:gridCol w="2118300"/>
              </a:tblGrid>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Images</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K-Means</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K-Mediods</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GLCM</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LBP</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LFE + LR with GMM + CNN</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50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45.5</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55.2</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78.3</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65.1</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88.3</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100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46.6</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56.3</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79.4</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66.4</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89.5</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200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47.3</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57.5</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79.4</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68.3</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97.4</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300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47.8</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58.4</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79.7</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69.3</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97.7</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48.5</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59.4</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80.1</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70.1</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98.3</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500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49.3</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60.2</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81.7</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73.7</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98.6</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49.1</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61.8</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83.8</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74.8</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98.9</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49.5</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63.2</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87.3</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76.3</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99.3</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800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49.8</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63.7</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88.5</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77.5</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99.5</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50.5</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64.2</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89.7</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76.7</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99.7</a:t>
                      </a:r>
                      <a:endParaRPr sz="1200" u="none" cap="none" strike="noStrike">
                        <a:latin typeface="Monda"/>
                        <a:ea typeface="Monda"/>
                        <a:cs typeface="Monda"/>
                        <a:sym typeface="Monda"/>
                      </a:endParaRPr>
                    </a:p>
                  </a:txBody>
                  <a:tcPr marT="63500" marB="63500" marR="63500" marL="63500"/>
                </a:tc>
              </a:tr>
              <a:tr h="32607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1000</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51.7</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64.5</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91.9</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79.9</a:t>
                      </a:r>
                      <a:endParaRPr sz="1200" u="none" cap="none" strike="noStrike">
                        <a:latin typeface="Monda"/>
                        <a:ea typeface="Monda"/>
                        <a:cs typeface="Monda"/>
                        <a:sym typeface="Mond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99.9</a:t>
                      </a:r>
                      <a:endParaRPr sz="1200" u="none" cap="none" strike="noStrike">
                        <a:latin typeface="Monda"/>
                        <a:ea typeface="Monda"/>
                        <a:cs typeface="Monda"/>
                        <a:sym typeface="Monda"/>
                      </a:endParaRPr>
                    </a:p>
                  </a:txBody>
                  <a:tcPr marT="63500" marB="63500" marR="63500" marL="63500"/>
                </a:tc>
              </a:tr>
            </a:tbl>
          </a:graphicData>
        </a:graphic>
      </p:graphicFrame>
      <p:sp>
        <p:nvSpPr>
          <p:cNvPr id="573" name="Google Shape;573;g1a816d9261a_0_0"/>
          <p:cNvSpPr txBox="1"/>
          <p:nvPr/>
        </p:nvSpPr>
        <p:spPr>
          <a:xfrm>
            <a:off x="3032750" y="1839825"/>
            <a:ext cx="6196500" cy="47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Monda"/>
                <a:ea typeface="Monda"/>
                <a:cs typeface="Monda"/>
                <a:sym typeface="Monda"/>
              </a:rPr>
              <a:t>Table </a:t>
            </a:r>
            <a:r>
              <a:rPr lang="pt-BR" sz="1200">
                <a:latin typeface="Monda"/>
                <a:ea typeface="Monda"/>
                <a:cs typeface="Monda"/>
                <a:sym typeface="Monda"/>
              </a:rPr>
              <a:t>3</a:t>
            </a:r>
            <a:r>
              <a:rPr b="0" i="0" lang="pt-BR" sz="1200" u="none" cap="none" strike="noStrike">
                <a:solidFill>
                  <a:srgbClr val="000000"/>
                </a:solidFill>
                <a:latin typeface="Monda"/>
                <a:ea typeface="Monda"/>
                <a:cs typeface="Monda"/>
                <a:sym typeface="Monda"/>
              </a:rPr>
              <a:t>. Recognition rate of images Vs Number of images, in the training dataset.</a:t>
            </a:r>
            <a:endParaRPr b="0" i="0" sz="1200" u="none" cap="none" strike="noStrike">
              <a:solidFill>
                <a:srgbClr val="000000"/>
              </a:solidFill>
              <a:latin typeface="Monda"/>
              <a:ea typeface="Monda"/>
              <a:cs typeface="Monda"/>
              <a:sym typeface="Monda"/>
            </a:endParaRPr>
          </a:p>
        </p:txBody>
      </p:sp>
      <p:sp>
        <p:nvSpPr>
          <p:cNvPr id="574" name="Google Shape;574;g1a816d9261a_0_0"/>
          <p:cNvSpPr txBox="1"/>
          <p:nvPr/>
        </p:nvSpPr>
        <p:spPr>
          <a:xfrm>
            <a:off x="4221200" y="6266375"/>
            <a:ext cx="3819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Clr>
                <a:srgbClr val="000000"/>
              </a:buClr>
              <a:buSzPts val="1200"/>
              <a:buFont typeface="Arial"/>
              <a:buNone/>
            </a:pPr>
            <a:r>
              <a:rPr b="0" i="0" lang="pt-BR" sz="1200" u="none" cap="none" strike="noStrike">
                <a:solidFill>
                  <a:schemeClr val="dk1"/>
                </a:solidFill>
                <a:latin typeface="Monda"/>
                <a:ea typeface="Monda"/>
                <a:cs typeface="Monda"/>
                <a:sym typeface="Monda"/>
              </a:rPr>
              <a:t>Source: Adapted from Sekaran et al. (2019).</a:t>
            </a:r>
            <a:endParaRPr b="0" i="0" sz="1400" u="none" cap="none" strike="noStrike">
              <a:solidFill>
                <a:srgbClr val="000000"/>
              </a:solidFill>
              <a:latin typeface="Monda"/>
              <a:ea typeface="Monda"/>
              <a:cs typeface="Monda"/>
              <a:sym typeface="Monda"/>
            </a:endParaRPr>
          </a:p>
        </p:txBody>
      </p:sp>
      <p:sp>
        <p:nvSpPr>
          <p:cNvPr id="575" name="Google Shape;575;g1a816d9261a_0_0"/>
          <p:cNvSpPr txBox="1"/>
          <p:nvPr/>
        </p:nvSpPr>
        <p:spPr>
          <a:xfrm>
            <a:off x="180300" y="96486"/>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CNN-GMM</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a:t>
            </a:r>
            <a:r>
              <a:rPr b="1" i="1" lang="pt-BR" sz="2500">
                <a:solidFill>
                  <a:srgbClr val="006D00"/>
                </a:solidFill>
                <a:latin typeface="Century Gothic"/>
                <a:ea typeface="Century Gothic"/>
                <a:cs typeface="Century Gothic"/>
                <a:sym typeface="Century Gothic"/>
              </a:rPr>
              <a:t>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af5925a464_0_35"/>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581" name="Google Shape;581;g1af5925a464_0_35"/>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582" name="Google Shape;582;g1af5925a464_0_35"/>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583" name="Google Shape;583;g1af5925a464_0_35"/>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584" name="Google Shape;584;g1af5925a464_0_35"/>
          <p:cNvSpPr/>
          <p:nvPr/>
        </p:nvSpPr>
        <p:spPr>
          <a:xfrm>
            <a:off x="199300" y="210177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pt-BR" sz="3600">
                <a:solidFill>
                  <a:schemeClr val="lt1"/>
                </a:solidFill>
                <a:latin typeface="Monda"/>
                <a:ea typeface="Monda"/>
                <a:cs typeface="Monda"/>
                <a:sym typeface="Monda"/>
              </a:rPr>
              <a:t>3</a:t>
            </a:r>
            <a:endParaRPr b="1" i="0" sz="3600" u="none" cap="none" strike="noStrike">
              <a:solidFill>
                <a:schemeClr val="lt1"/>
              </a:solidFill>
              <a:latin typeface="Monda"/>
              <a:ea typeface="Monda"/>
              <a:cs typeface="Monda"/>
              <a:sym typeface="Monda"/>
            </a:endParaRPr>
          </a:p>
        </p:txBody>
      </p:sp>
      <p:sp>
        <p:nvSpPr>
          <p:cNvPr id="585" name="Google Shape;585;g1af5925a464_0_35"/>
          <p:cNvSpPr txBox="1"/>
          <p:nvPr/>
        </p:nvSpPr>
        <p:spPr>
          <a:xfrm>
            <a:off x="1311350" y="1877200"/>
            <a:ext cx="104955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3600" u="none" cap="none" strike="noStrike">
                <a:solidFill>
                  <a:srgbClr val="000000"/>
                </a:solidFill>
                <a:latin typeface="Monda"/>
                <a:ea typeface="Monda"/>
                <a:cs typeface="Monda"/>
                <a:sym typeface="Monda"/>
              </a:rPr>
              <a:t>MACHINE LEARNING APPLICATIONS ANALYSIS</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chemeClr val="dk1"/>
              </a:buClr>
              <a:buSzPts val="1100"/>
              <a:buFont typeface="Arial"/>
              <a:buNone/>
            </a:pPr>
            <a:r>
              <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Monda"/>
              <a:ea typeface="Monda"/>
              <a:cs typeface="Monda"/>
              <a:sym typeface="Monda"/>
            </a:endParaRPr>
          </a:p>
        </p:txBody>
      </p:sp>
      <p:sp>
        <p:nvSpPr>
          <p:cNvPr id="586" name="Google Shape;586;g1af5925a464_0_35"/>
          <p:cNvSpPr txBox="1"/>
          <p:nvPr/>
        </p:nvSpPr>
        <p:spPr>
          <a:xfrm>
            <a:off x="383400" y="3585050"/>
            <a:ext cx="11425200" cy="1354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900">
                <a:solidFill>
                  <a:schemeClr val="dk1"/>
                </a:solidFill>
                <a:latin typeface="Monda"/>
                <a:ea typeface="Monda"/>
                <a:cs typeface="Monda"/>
                <a:sym typeface="Monda"/>
              </a:rPr>
              <a:t>3</a:t>
            </a:r>
            <a:r>
              <a:rPr lang="pt-BR" sz="1900">
                <a:solidFill>
                  <a:schemeClr val="dk1"/>
                </a:solidFill>
                <a:latin typeface="Monda"/>
                <a:ea typeface="Monda"/>
                <a:cs typeface="Monda"/>
                <a:sym typeface="Monda"/>
              </a:rPr>
              <a:t>. </a:t>
            </a:r>
            <a:r>
              <a:rPr lang="pt-BR" sz="1900">
                <a:solidFill>
                  <a:schemeClr val="dk1"/>
                </a:solidFill>
                <a:latin typeface="Monda"/>
                <a:ea typeface="Monda"/>
                <a:cs typeface="Monda"/>
                <a:sym typeface="Monda"/>
              </a:rPr>
              <a:t>Deep learning to distinguish pancreatic cancer tissue from non-cancerous pancreatic tissue: a retrospective study with cross-racial external validation.</a:t>
            </a:r>
            <a:endParaRPr sz="1900">
              <a:solidFill>
                <a:schemeClr val="dk1"/>
              </a:solidFill>
              <a:latin typeface="Monda"/>
              <a:ea typeface="Monda"/>
              <a:cs typeface="Monda"/>
              <a:sym typeface="Monda"/>
            </a:endParaRPr>
          </a:p>
          <a:p>
            <a:pPr indent="0" lvl="0" marL="0" rtl="0" algn="just">
              <a:lnSpc>
                <a:spcPct val="150000"/>
              </a:lnSpc>
              <a:spcBef>
                <a:spcPts val="0"/>
              </a:spcBef>
              <a:spcAft>
                <a:spcPts val="0"/>
              </a:spcAft>
              <a:buNone/>
            </a:pPr>
            <a:r>
              <a:rPr lang="pt-BR" sz="1900">
                <a:solidFill>
                  <a:schemeClr val="dk1"/>
                </a:solidFill>
                <a:latin typeface="Monda"/>
                <a:ea typeface="Monda"/>
                <a:cs typeface="Monda"/>
                <a:sym typeface="Monda"/>
              </a:rPr>
              <a:t>(Liu et al. 2020)</a:t>
            </a:r>
            <a:endParaRPr sz="1900">
              <a:solidFill>
                <a:schemeClr val="dk1"/>
              </a:solidFill>
              <a:latin typeface="Monda"/>
              <a:ea typeface="Monda"/>
              <a:cs typeface="Monda"/>
              <a:sym typeface="Mond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1b892af86cf_0_3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592" name="Google Shape;592;g1b892af86cf_0_3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593" name="Google Shape;593;g1b892af86cf_0_3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594" name="Google Shape;594;g1b892af86cf_0_3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595" name="Google Shape;595;g1b892af86cf_0_30"/>
          <p:cNvSpPr txBox="1"/>
          <p:nvPr/>
        </p:nvSpPr>
        <p:spPr>
          <a:xfrm>
            <a:off x="84700" y="88550"/>
            <a:ext cx="9107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1" i="1" sz="2500">
              <a:solidFill>
                <a:srgbClr val="006D00"/>
              </a:solidFill>
              <a:latin typeface="Century Gothic"/>
              <a:ea typeface="Century Gothic"/>
              <a:cs typeface="Century Gothic"/>
              <a:sym typeface="Century Gothic"/>
            </a:endParaRPr>
          </a:p>
        </p:txBody>
      </p:sp>
      <p:sp>
        <p:nvSpPr>
          <p:cNvPr id="596" name="Google Shape;596;g1b892af86cf_0_30"/>
          <p:cNvSpPr txBox="1"/>
          <p:nvPr/>
        </p:nvSpPr>
        <p:spPr>
          <a:xfrm>
            <a:off x="326725" y="2328450"/>
            <a:ext cx="11247300" cy="1305300"/>
          </a:xfrm>
          <a:prstGeom prst="rect">
            <a:avLst/>
          </a:prstGeom>
          <a:noFill/>
          <a:ln>
            <a:noFill/>
          </a:ln>
        </p:spPr>
        <p:txBody>
          <a:bodyPr anchorCtr="0" anchor="t" bIns="91425" lIns="91425" spcFirstLastPara="1" rIns="91425" wrap="square" tIns="91425">
            <a:spAutoFit/>
          </a:bodyPr>
          <a:lstStyle/>
          <a:p>
            <a:pPr indent="-381000" lvl="0" marL="457200" marR="0" rtl="0" algn="just">
              <a:lnSpc>
                <a:spcPct val="120000"/>
              </a:lnSpc>
              <a:spcBef>
                <a:spcPts val="0"/>
              </a:spcBef>
              <a:spcAft>
                <a:spcPts val="0"/>
              </a:spcAft>
              <a:buClr>
                <a:srgbClr val="008F00"/>
              </a:buClr>
              <a:buSzPts val="2400"/>
              <a:buChar char="●"/>
            </a:pPr>
            <a:r>
              <a:rPr b="0" i="0" lang="pt-BR" sz="2000" u="none" cap="none" strike="noStrike">
                <a:solidFill>
                  <a:srgbClr val="000000"/>
                </a:solidFill>
                <a:latin typeface="Monda"/>
                <a:ea typeface="Monda"/>
                <a:cs typeface="Monda"/>
                <a:sym typeface="Monda"/>
              </a:rPr>
              <a:t>Objective:</a:t>
            </a:r>
            <a:endParaRPr sz="1900">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Differentiate cancerous pancreas and normal pancreas </a:t>
            </a:r>
            <a:r>
              <a:rPr lang="pt-BR" sz="2000">
                <a:solidFill>
                  <a:schemeClr val="dk1"/>
                </a:solidFill>
                <a:latin typeface="Monda"/>
                <a:ea typeface="Monda"/>
                <a:cs typeface="Monda"/>
                <a:sym typeface="Monda"/>
              </a:rPr>
              <a:t>using Artificial Intelligence Model based on CNN model </a:t>
            </a:r>
            <a:r>
              <a:rPr lang="pt-BR" sz="2000">
                <a:solidFill>
                  <a:schemeClr val="dk1"/>
                </a:solidFill>
                <a:latin typeface="Monda"/>
                <a:ea typeface="Monda"/>
                <a:cs typeface="Monda"/>
                <a:sym typeface="Monda"/>
              </a:rPr>
              <a:t>modification</a:t>
            </a:r>
            <a:r>
              <a:rPr lang="pt-BR" sz="2000">
                <a:solidFill>
                  <a:schemeClr val="dk1"/>
                </a:solidFill>
                <a:latin typeface="Monda"/>
                <a:ea typeface="Monda"/>
                <a:cs typeface="Monda"/>
                <a:sym typeface="Monda"/>
              </a:rPr>
              <a:t> of VGG.</a:t>
            </a:r>
            <a:endParaRPr b="0" i="0" sz="1900" u="none" cap="none" strike="noStrike">
              <a:solidFill>
                <a:srgbClr val="000000"/>
              </a:solidFill>
              <a:latin typeface="Monda"/>
              <a:ea typeface="Monda"/>
              <a:cs typeface="Monda"/>
              <a:sym typeface="Monda"/>
            </a:endParaRPr>
          </a:p>
        </p:txBody>
      </p:sp>
      <p:sp>
        <p:nvSpPr>
          <p:cNvPr id="597" name="Google Shape;597;g1b892af86cf_0_30"/>
          <p:cNvSpPr txBox="1"/>
          <p:nvPr/>
        </p:nvSpPr>
        <p:spPr>
          <a:xfrm>
            <a:off x="211350" y="4828725"/>
            <a:ext cx="811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1a9af4bc22b_0_58"/>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603" name="Google Shape;603;g1a9af4bc22b_0_58"/>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604" name="Google Shape;604;g1a9af4bc22b_0_58"/>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605" name="Google Shape;605;g1a9af4bc22b_0_58"/>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606" name="Google Shape;606;g1a9af4bc22b_0_58"/>
          <p:cNvSpPr txBox="1"/>
          <p:nvPr/>
        </p:nvSpPr>
        <p:spPr>
          <a:xfrm>
            <a:off x="180301" y="2496870"/>
            <a:ext cx="11843700" cy="17187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15000"/>
              </a:lnSpc>
              <a:spcBef>
                <a:spcPts val="0"/>
              </a:spcBef>
              <a:spcAft>
                <a:spcPts val="0"/>
              </a:spcAft>
              <a:buClr>
                <a:srgbClr val="008F00"/>
              </a:buClr>
              <a:buSzPts val="2000"/>
              <a:buFont typeface="Arial"/>
              <a:buChar char="●"/>
            </a:pPr>
            <a:r>
              <a:rPr lang="pt-BR" sz="2000">
                <a:solidFill>
                  <a:schemeClr val="dk1"/>
                </a:solidFill>
                <a:latin typeface="Monda"/>
                <a:ea typeface="Monda"/>
                <a:cs typeface="Monda"/>
                <a:sym typeface="Monda"/>
              </a:rPr>
              <a:t>Strategy:</a:t>
            </a:r>
            <a:endParaRPr sz="2000">
              <a:solidFill>
                <a:schemeClr val="dk1"/>
              </a:solidFill>
              <a:latin typeface="Monda"/>
              <a:ea typeface="Monda"/>
              <a:cs typeface="Monda"/>
              <a:sym typeface="Monda"/>
            </a:endParaRPr>
          </a:p>
          <a:p>
            <a:pPr indent="-355600" lvl="1" marL="914400" marR="0" rtl="0" algn="just">
              <a:lnSpc>
                <a:spcPct val="115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Local and external datasets for validation;</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1000"/>
              </a:spcBef>
              <a:spcAft>
                <a:spcPts val="0"/>
              </a:spcAft>
              <a:buClr>
                <a:srgbClr val="008F00"/>
              </a:buClr>
              <a:buSzPts val="2000"/>
              <a:buFont typeface="Arial"/>
              <a:buChar char="○"/>
            </a:pPr>
            <a:r>
              <a:rPr lang="pt-BR" sz="2000">
                <a:solidFill>
                  <a:schemeClr val="dk1"/>
                </a:solidFill>
                <a:latin typeface="Monda"/>
                <a:ea typeface="Monda"/>
                <a:cs typeface="Monda"/>
                <a:sym typeface="Monda"/>
              </a:rPr>
              <a:t>Images were labeled and normalized and then cropped into patches with overlap;</a:t>
            </a:r>
            <a:endParaRPr sz="2000">
              <a:solidFill>
                <a:schemeClr val="dk1"/>
              </a:solidFill>
              <a:latin typeface="Monda"/>
              <a:ea typeface="Monda"/>
              <a:cs typeface="Monda"/>
              <a:sym typeface="Monda"/>
            </a:endParaRPr>
          </a:p>
          <a:p>
            <a:pPr indent="-355600" lvl="1" marL="914400" rtl="0" algn="just">
              <a:lnSpc>
                <a:spcPct val="115000"/>
              </a:lnSpc>
              <a:spcBef>
                <a:spcPts val="1000"/>
              </a:spcBef>
              <a:spcAft>
                <a:spcPts val="0"/>
              </a:spcAft>
              <a:buClr>
                <a:srgbClr val="008F00"/>
              </a:buClr>
              <a:buSzPts val="2000"/>
              <a:buChar char="○"/>
            </a:pPr>
            <a:r>
              <a:rPr lang="pt-BR" sz="2000">
                <a:solidFill>
                  <a:schemeClr val="dk1"/>
                </a:solidFill>
                <a:latin typeface="Monda"/>
                <a:ea typeface="Monda"/>
                <a:cs typeface="Monda"/>
                <a:sym typeface="Monda"/>
              </a:rPr>
              <a:t>CNN’s results were compared with radiologists’ diagnosis for the same set of samples.</a:t>
            </a:r>
            <a:endParaRPr sz="2000">
              <a:solidFill>
                <a:schemeClr val="dk1"/>
              </a:solidFill>
              <a:latin typeface="Monda"/>
              <a:ea typeface="Monda"/>
              <a:cs typeface="Monda"/>
              <a:sym typeface="Monda"/>
            </a:endParaRPr>
          </a:p>
        </p:txBody>
      </p:sp>
      <p:sp>
        <p:nvSpPr>
          <p:cNvPr id="607" name="Google Shape;607;g1a9af4bc22b_0_58"/>
          <p:cNvSpPr txBox="1"/>
          <p:nvPr/>
        </p:nvSpPr>
        <p:spPr>
          <a:xfrm>
            <a:off x="73550" y="8854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b892af86cf_0_4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613" name="Google Shape;613;g1b892af86cf_0_4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614" name="Google Shape;614;g1b892af86cf_0_4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615" name="Google Shape;615;g1b892af86cf_0_4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616" name="Google Shape;616;g1b892af86cf_0_40"/>
          <p:cNvSpPr txBox="1"/>
          <p:nvPr/>
        </p:nvSpPr>
        <p:spPr>
          <a:xfrm>
            <a:off x="180301" y="906570"/>
            <a:ext cx="11843700" cy="29706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15000"/>
              </a:lnSpc>
              <a:spcBef>
                <a:spcPts val="10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VGG network method modified:</a:t>
            </a:r>
            <a:endParaRPr b="0" i="0" sz="2000" u="none" cap="none" strike="noStrike">
              <a:solidFill>
                <a:schemeClr val="dk1"/>
              </a:solidFill>
              <a:latin typeface="Monda"/>
              <a:ea typeface="Monda"/>
              <a:cs typeface="Monda"/>
              <a:sym typeface="Monda"/>
            </a:endParaRPr>
          </a:p>
          <a:p>
            <a:pPr indent="-355600" lvl="1" marL="914400" marR="0" rtl="0" algn="just">
              <a:lnSpc>
                <a:spcPct val="100000"/>
              </a:lnSpc>
              <a:spcBef>
                <a:spcPts val="100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Three convolutional blocks in which each block consisted of </a:t>
            </a:r>
            <a:endParaRPr b="0" i="0" sz="2000" u="none" cap="none" strike="noStrike">
              <a:solidFill>
                <a:schemeClr val="dk1"/>
              </a:solidFill>
              <a:latin typeface="Monda"/>
              <a:ea typeface="Monda"/>
              <a:cs typeface="Monda"/>
              <a:sym typeface="Monda"/>
            </a:endParaRPr>
          </a:p>
          <a:p>
            <a:pPr indent="-342900" lvl="2" marL="1371600" marR="0" rtl="0" algn="just">
              <a:lnSpc>
                <a:spcPct val="100000"/>
              </a:lnSpc>
              <a:spcBef>
                <a:spcPts val="1000"/>
              </a:spcBef>
              <a:spcAft>
                <a:spcPts val="0"/>
              </a:spcAft>
              <a:buClr>
                <a:schemeClr val="dk1"/>
              </a:buClr>
              <a:buSzPts val="1800"/>
              <a:buFont typeface="Monda"/>
              <a:buChar char="•"/>
            </a:pPr>
            <a:r>
              <a:rPr b="0" i="0" lang="pt-BR" sz="1800" u="none" cap="none" strike="noStrike">
                <a:solidFill>
                  <a:schemeClr val="dk1"/>
                </a:solidFill>
                <a:latin typeface="Monda"/>
                <a:ea typeface="Monda"/>
                <a:cs typeface="Monda"/>
                <a:sym typeface="Monda"/>
              </a:rPr>
              <a:t>Two convolutional layers;</a:t>
            </a:r>
            <a:endParaRPr b="0" i="0" sz="1800" u="none" cap="none" strike="noStrike">
              <a:solidFill>
                <a:schemeClr val="dk1"/>
              </a:solidFill>
              <a:latin typeface="Monda"/>
              <a:ea typeface="Monda"/>
              <a:cs typeface="Monda"/>
              <a:sym typeface="Monda"/>
            </a:endParaRPr>
          </a:p>
          <a:p>
            <a:pPr indent="-342900" lvl="2" marL="1371600" marR="0" rtl="0" algn="just">
              <a:lnSpc>
                <a:spcPct val="100000"/>
              </a:lnSpc>
              <a:spcBef>
                <a:spcPts val="1000"/>
              </a:spcBef>
              <a:spcAft>
                <a:spcPts val="0"/>
              </a:spcAft>
              <a:buClr>
                <a:schemeClr val="dk1"/>
              </a:buClr>
              <a:buSzPts val="1800"/>
              <a:buFont typeface="Monda"/>
              <a:buChar char="•"/>
            </a:pPr>
            <a:r>
              <a:rPr b="0" i="0" lang="pt-BR" sz="1800" u="none" cap="none" strike="noStrike">
                <a:solidFill>
                  <a:schemeClr val="dk1"/>
                </a:solidFill>
                <a:latin typeface="Monda"/>
                <a:ea typeface="Monda"/>
                <a:cs typeface="Monda"/>
                <a:sym typeface="Monda"/>
              </a:rPr>
              <a:t>Rectified linear unit;</a:t>
            </a:r>
            <a:endParaRPr b="0" i="0" sz="1800" u="none" cap="none" strike="noStrike">
              <a:solidFill>
                <a:schemeClr val="dk1"/>
              </a:solidFill>
              <a:latin typeface="Monda"/>
              <a:ea typeface="Monda"/>
              <a:cs typeface="Monda"/>
              <a:sym typeface="Monda"/>
            </a:endParaRPr>
          </a:p>
          <a:p>
            <a:pPr indent="-342900" lvl="2" marL="1371600" marR="0" rtl="0" algn="just">
              <a:lnSpc>
                <a:spcPct val="100000"/>
              </a:lnSpc>
              <a:spcBef>
                <a:spcPts val="1000"/>
              </a:spcBef>
              <a:spcAft>
                <a:spcPts val="0"/>
              </a:spcAft>
              <a:buClr>
                <a:schemeClr val="dk1"/>
              </a:buClr>
              <a:buSzPts val="1800"/>
              <a:buFont typeface="Monda"/>
              <a:buChar char="•"/>
            </a:pPr>
            <a:r>
              <a:rPr b="0" i="0" lang="pt-BR" sz="1800" u="none" cap="none" strike="noStrike">
                <a:solidFill>
                  <a:schemeClr val="dk1"/>
                </a:solidFill>
                <a:latin typeface="Monda"/>
                <a:ea typeface="Monda"/>
                <a:cs typeface="Monda"/>
                <a:sym typeface="Monda"/>
              </a:rPr>
              <a:t>Max-pooling layer at the end. </a:t>
            </a:r>
            <a:endParaRPr b="0" i="0" sz="1800" u="none" cap="none" strike="noStrike">
              <a:solidFill>
                <a:schemeClr val="dk1"/>
              </a:solidFill>
              <a:latin typeface="Monda"/>
              <a:ea typeface="Monda"/>
              <a:cs typeface="Monda"/>
              <a:sym typeface="Monda"/>
            </a:endParaRPr>
          </a:p>
          <a:p>
            <a:pPr indent="-355600" lvl="1" marL="914400" marR="0" rtl="0" algn="just">
              <a:lnSpc>
                <a:spcPct val="100000"/>
              </a:lnSpc>
              <a:spcBef>
                <a:spcPts val="100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Flatten node was added to the last convolution block;</a:t>
            </a:r>
            <a:endParaRPr b="0" i="0" sz="2000" u="none" cap="none" strike="noStrike">
              <a:solidFill>
                <a:schemeClr val="dk1"/>
              </a:solidFill>
              <a:latin typeface="Monda"/>
              <a:ea typeface="Monda"/>
              <a:cs typeface="Monda"/>
              <a:sym typeface="Monda"/>
            </a:endParaRPr>
          </a:p>
          <a:p>
            <a:pPr indent="-355600" lvl="1" marL="914400" marR="0" rtl="0" algn="just">
              <a:lnSpc>
                <a:spcPct val="100000"/>
              </a:lnSpc>
              <a:spcBef>
                <a:spcPts val="1000"/>
              </a:spcBef>
              <a:spcAft>
                <a:spcPts val="100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Three fully connected layers were attached at the end of the model.</a:t>
            </a:r>
            <a:endParaRPr b="0" i="0" sz="2000" u="none" cap="none" strike="noStrike">
              <a:solidFill>
                <a:schemeClr val="dk1"/>
              </a:solidFill>
              <a:latin typeface="Monda"/>
              <a:ea typeface="Monda"/>
              <a:cs typeface="Monda"/>
              <a:sym typeface="Monda"/>
            </a:endParaRPr>
          </a:p>
        </p:txBody>
      </p:sp>
      <p:pic>
        <p:nvPicPr>
          <p:cNvPr id="617" name="Google Shape;617;g1b892af86cf_0_40"/>
          <p:cNvPicPr preferRelativeResize="0"/>
          <p:nvPr/>
        </p:nvPicPr>
        <p:blipFill rotWithShape="1">
          <a:blip r:embed="rId5">
            <a:alphaModFix/>
          </a:blip>
          <a:srcRect b="0" l="0" r="0" t="0"/>
          <a:stretch/>
        </p:blipFill>
        <p:spPr>
          <a:xfrm>
            <a:off x="3761025" y="3877175"/>
            <a:ext cx="4669951" cy="2970599"/>
          </a:xfrm>
          <a:prstGeom prst="rect">
            <a:avLst/>
          </a:prstGeom>
          <a:noFill/>
          <a:ln>
            <a:noFill/>
          </a:ln>
        </p:spPr>
      </p:pic>
      <p:sp>
        <p:nvSpPr>
          <p:cNvPr id="618" name="Google Shape;618;g1b892af86cf_0_40"/>
          <p:cNvSpPr txBox="1"/>
          <p:nvPr/>
        </p:nvSpPr>
        <p:spPr>
          <a:xfrm>
            <a:off x="8359200" y="6465450"/>
            <a:ext cx="2346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highlight>
                  <a:srgbClr val="FFFFFF"/>
                </a:highlight>
                <a:latin typeface="Monda"/>
                <a:ea typeface="Monda"/>
                <a:cs typeface="Monda"/>
                <a:sym typeface="Monda"/>
              </a:rPr>
              <a:t>Source: Researchgate.net.</a:t>
            </a:r>
            <a:endParaRPr b="0" i="0" sz="1200" u="none" cap="none" strike="noStrike">
              <a:solidFill>
                <a:schemeClr val="dk1"/>
              </a:solidFill>
              <a:latin typeface="Monda"/>
              <a:ea typeface="Monda"/>
              <a:cs typeface="Monda"/>
              <a:sym typeface="Monda"/>
            </a:endParaRPr>
          </a:p>
        </p:txBody>
      </p:sp>
      <p:sp>
        <p:nvSpPr>
          <p:cNvPr id="619" name="Google Shape;619;g1b892af86cf_0_40"/>
          <p:cNvSpPr txBox="1"/>
          <p:nvPr/>
        </p:nvSpPr>
        <p:spPr>
          <a:xfrm>
            <a:off x="73550" y="8854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a816d9261a_0_18"/>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625" name="Google Shape;625;g1a816d9261a_0_18"/>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626" name="Google Shape;626;g1a816d9261a_0_18"/>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627" name="Google Shape;627;g1a816d9261a_0_18"/>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628" name="Google Shape;628;g1a816d9261a_0_18"/>
          <p:cNvPicPr preferRelativeResize="0"/>
          <p:nvPr/>
        </p:nvPicPr>
        <p:blipFill rotWithShape="1">
          <a:blip r:embed="rId5">
            <a:alphaModFix/>
          </a:blip>
          <a:srcRect b="7496" l="4650" r="4523" t="10750"/>
          <a:stretch/>
        </p:blipFill>
        <p:spPr>
          <a:xfrm>
            <a:off x="870613" y="1039272"/>
            <a:ext cx="10463074" cy="5297678"/>
          </a:xfrm>
          <a:prstGeom prst="rect">
            <a:avLst/>
          </a:prstGeom>
          <a:noFill/>
          <a:ln>
            <a:noFill/>
          </a:ln>
        </p:spPr>
      </p:pic>
      <p:sp>
        <p:nvSpPr>
          <p:cNvPr id="629" name="Google Shape;629;g1a816d9261a_0_18"/>
          <p:cNvSpPr txBox="1"/>
          <p:nvPr/>
        </p:nvSpPr>
        <p:spPr>
          <a:xfrm>
            <a:off x="183850" y="8854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1af04a4a786_0_36"/>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635" name="Google Shape;635;g1af04a4a786_0_36"/>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636" name="Google Shape;636;g1af04a4a786_0_36"/>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637" name="Google Shape;637;g1af04a4a786_0_36"/>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638" name="Google Shape;638;g1af04a4a786_0_36"/>
          <p:cNvSpPr txBox="1"/>
          <p:nvPr/>
        </p:nvSpPr>
        <p:spPr>
          <a:xfrm>
            <a:off x="174151" y="1628108"/>
            <a:ext cx="11843700" cy="30783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00000"/>
              </a:lnSpc>
              <a:spcBef>
                <a:spcPts val="1200"/>
              </a:spcBef>
              <a:spcAft>
                <a:spcPts val="0"/>
              </a:spcAft>
              <a:buClr>
                <a:srgbClr val="008F00"/>
              </a:buClr>
              <a:buSzPts val="2400"/>
              <a:buFont typeface="Arial"/>
              <a:buChar char="●"/>
            </a:pPr>
            <a:r>
              <a:rPr b="0" i="0" lang="pt-BR" sz="2000" u="none" cap="none" strike="noStrike">
                <a:solidFill>
                  <a:schemeClr val="dk1"/>
                </a:solidFill>
                <a:latin typeface="Monda"/>
                <a:ea typeface="Monda"/>
                <a:cs typeface="Monda"/>
                <a:sym typeface="Monda"/>
              </a:rPr>
              <a:t>Data:</a:t>
            </a:r>
            <a:endParaRPr b="0" i="0" sz="2000" u="none" cap="none" strike="noStrike">
              <a:solidFill>
                <a:schemeClr val="dk1"/>
              </a:solidFill>
              <a:latin typeface="Monda"/>
              <a:ea typeface="Monda"/>
              <a:cs typeface="Monda"/>
              <a:sym typeface="Monda"/>
            </a:endParaRPr>
          </a:p>
          <a:p>
            <a:pPr indent="-355600" lvl="1" marL="914400" marR="0" rtl="0" algn="just">
              <a:lnSpc>
                <a:spcPct val="100000"/>
              </a:lnSpc>
              <a:spcBef>
                <a:spcPts val="120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National Taiwan University Hospital;</a:t>
            </a:r>
            <a:endParaRPr b="0" i="0" sz="2000" u="none" cap="none" strike="noStrike">
              <a:solidFill>
                <a:schemeClr val="dk1"/>
              </a:solidFill>
              <a:latin typeface="Monda"/>
              <a:ea typeface="Monda"/>
              <a:cs typeface="Monda"/>
              <a:sym typeface="Monda"/>
            </a:endParaRPr>
          </a:p>
          <a:p>
            <a:pPr indent="-355600" lvl="1" marL="914400" marR="0" rtl="0" algn="just">
              <a:lnSpc>
                <a:spcPct val="100000"/>
              </a:lnSpc>
              <a:spcBef>
                <a:spcPts val="120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The Medical Segmentation Decathlon;</a:t>
            </a:r>
            <a:endParaRPr b="0" i="0" sz="2000" u="none" cap="none" strike="noStrike">
              <a:solidFill>
                <a:schemeClr val="dk1"/>
              </a:solidFill>
              <a:latin typeface="Monda"/>
              <a:ea typeface="Monda"/>
              <a:cs typeface="Monda"/>
              <a:sym typeface="Monda"/>
            </a:endParaRPr>
          </a:p>
          <a:p>
            <a:pPr indent="-355600" lvl="1" marL="914400" marR="0" rtl="0" algn="just">
              <a:lnSpc>
                <a:spcPct val="100000"/>
              </a:lnSpc>
              <a:spcBef>
                <a:spcPts val="120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TCIA;</a:t>
            </a:r>
            <a:endParaRPr b="0" i="0" sz="2000" u="none" cap="none" strike="noStrike">
              <a:solidFill>
                <a:schemeClr val="dk1"/>
              </a:solidFill>
              <a:latin typeface="Monda"/>
              <a:ea typeface="Monda"/>
              <a:cs typeface="Monda"/>
              <a:sym typeface="Monda"/>
            </a:endParaRPr>
          </a:p>
          <a:p>
            <a:pPr indent="-355600" lvl="1" marL="914400" marR="0" rtl="0" algn="just">
              <a:lnSpc>
                <a:spcPct val="100000"/>
              </a:lnSpc>
              <a:spcBef>
                <a:spcPts val="120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More than 14,000 CT images.</a:t>
            </a:r>
            <a:endParaRPr b="0" i="0" sz="2000" u="none" cap="none" strike="noStrike">
              <a:solidFill>
                <a:schemeClr val="dk1"/>
              </a:solidFill>
              <a:latin typeface="Monda"/>
              <a:ea typeface="Monda"/>
              <a:cs typeface="Monda"/>
              <a:sym typeface="Monda"/>
            </a:endParaRPr>
          </a:p>
          <a:p>
            <a:pPr indent="-355600" lvl="1" marL="914400" marR="0" rtl="0" algn="just">
              <a:lnSpc>
                <a:spcPct val="100000"/>
              </a:lnSpc>
              <a:spcBef>
                <a:spcPts val="120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The images were done by six scanners, for example Philips and Siemens models, with slice thickness between 0.7-1.5 millimeters and image size 512 x 512 pixels;</a:t>
            </a:r>
            <a:endParaRPr b="0" i="0" sz="2000" u="none" cap="none" strike="noStrike">
              <a:solidFill>
                <a:schemeClr val="dk1"/>
              </a:solidFill>
              <a:latin typeface="Monda"/>
              <a:ea typeface="Monda"/>
              <a:cs typeface="Monda"/>
              <a:sym typeface="Monda"/>
            </a:endParaRPr>
          </a:p>
        </p:txBody>
      </p:sp>
      <p:sp>
        <p:nvSpPr>
          <p:cNvPr id="639" name="Google Shape;639;g1af04a4a786_0_36"/>
          <p:cNvSpPr txBox="1"/>
          <p:nvPr/>
        </p:nvSpPr>
        <p:spPr>
          <a:xfrm>
            <a:off x="174150" y="8854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1b892af86cf_0_52"/>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645" name="Google Shape;645;g1b892af86cf_0_52"/>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646" name="Google Shape;646;g1b892af86cf_0_52"/>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647" name="Google Shape;647;g1b892af86cf_0_52"/>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648" name="Google Shape;648;g1b892af86cf_0_52"/>
          <p:cNvSpPr txBox="1"/>
          <p:nvPr/>
        </p:nvSpPr>
        <p:spPr>
          <a:xfrm>
            <a:off x="180301" y="870795"/>
            <a:ext cx="11843700" cy="28323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00000"/>
              </a:lnSpc>
              <a:spcBef>
                <a:spcPts val="0"/>
              </a:spcBef>
              <a:spcAft>
                <a:spcPts val="0"/>
              </a:spcAft>
              <a:buClr>
                <a:srgbClr val="008F00"/>
              </a:buClr>
              <a:buSzPts val="2400"/>
              <a:buFont typeface="Arial"/>
              <a:buChar char="●"/>
            </a:pPr>
            <a:r>
              <a:rPr lang="pt-BR" sz="2000">
                <a:solidFill>
                  <a:schemeClr val="dk1"/>
                </a:solidFill>
                <a:latin typeface="Monda"/>
                <a:ea typeface="Monda"/>
                <a:cs typeface="Monda"/>
                <a:sym typeface="Monda"/>
              </a:rPr>
              <a:t>Details:</a:t>
            </a:r>
            <a:endParaRPr sz="2000">
              <a:solidFill>
                <a:schemeClr val="dk1"/>
              </a:solidFill>
              <a:latin typeface="Monda"/>
              <a:ea typeface="Monda"/>
              <a:cs typeface="Monda"/>
              <a:sym typeface="Monda"/>
            </a:endParaRPr>
          </a:p>
          <a:p>
            <a:pPr indent="-355600" lvl="1" marL="914400" marR="0" rtl="0" algn="just">
              <a:lnSpc>
                <a:spcPct val="100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For the process of classification been optimized, two callbacks were added in the model, based on the loss function;</a:t>
            </a:r>
            <a:endParaRPr b="0" i="0" sz="2000" u="none" cap="none" strike="noStrike">
              <a:solidFill>
                <a:schemeClr val="dk1"/>
              </a:solidFill>
              <a:latin typeface="Monda"/>
              <a:ea typeface="Monda"/>
              <a:cs typeface="Monda"/>
              <a:sym typeface="Monda"/>
            </a:endParaRPr>
          </a:p>
          <a:p>
            <a:pPr indent="-381000" lvl="0" marL="457200" marR="0" rtl="0" algn="just">
              <a:lnSpc>
                <a:spcPct val="100000"/>
              </a:lnSpc>
              <a:spcBef>
                <a:spcPts val="1200"/>
              </a:spcBef>
              <a:spcAft>
                <a:spcPts val="0"/>
              </a:spcAft>
              <a:buClr>
                <a:srgbClr val="008F00"/>
              </a:buClr>
              <a:buSzPts val="2400"/>
              <a:buFont typeface="Arial"/>
              <a:buChar char="●"/>
            </a:pPr>
            <a:r>
              <a:rPr lang="pt-BR" sz="2000">
                <a:solidFill>
                  <a:schemeClr val="dk1"/>
                </a:solidFill>
                <a:latin typeface="Monda"/>
                <a:ea typeface="Monda"/>
                <a:cs typeface="Monda"/>
                <a:sym typeface="Monda"/>
              </a:rPr>
              <a:t>Evaluation:</a:t>
            </a:r>
            <a:endParaRPr sz="2000">
              <a:solidFill>
                <a:schemeClr val="dk1"/>
              </a:solidFill>
              <a:latin typeface="Monda"/>
              <a:ea typeface="Monda"/>
              <a:cs typeface="Monda"/>
              <a:sym typeface="Monda"/>
            </a:endParaRPr>
          </a:p>
          <a:p>
            <a:pPr indent="-355600" lvl="1" marL="914400" rtl="0" algn="just">
              <a:spcBef>
                <a:spcPts val="1200"/>
              </a:spcBef>
              <a:spcAft>
                <a:spcPts val="0"/>
              </a:spcAft>
              <a:buClr>
                <a:schemeClr val="dk1"/>
              </a:buClr>
              <a:buSzPts val="2000"/>
              <a:buFont typeface="Monda"/>
              <a:buChar char="○"/>
            </a:pPr>
            <a:r>
              <a:rPr lang="pt-BR" sz="2000">
                <a:solidFill>
                  <a:schemeClr val="dk1"/>
                </a:solidFill>
                <a:latin typeface="Monda"/>
                <a:ea typeface="Monda"/>
                <a:cs typeface="Monda"/>
                <a:sym typeface="Monda"/>
              </a:rPr>
              <a:t>(1) patch-based and (2) patient-based;</a:t>
            </a:r>
            <a:endParaRPr sz="2000">
              <a:solidFill>
                <a:schemeClr val="dk1"/>
              </a:solidFill>
              <a:latin typeface="Monda"/>
              <a:ea typeface="Monda"/>
              <a:cs typeface="Monda"/>
              <a:sym typeface="Monda"/>
            </a:endParaRPr>
          </a:p>
          <a:p>
            <a:pPr indent="-355600" lvl="1" marL="914400" marR="0" rtl="0" algn="just">
              <a:lnSpc>
                <a:spcPct val="100000"/>
              </a:lnSpc>
              <a:spcBef>
                <a:spcPts val="120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Success was evaluated by sensitivity, specificity, accuracy and area under ROC curve (AUC).</a:t>
            </a:r>
            <a:endParaRPr b="0" i="0" sz="2000" u="none" cap="none" strike="noStrike">
              <a:solidFill>
                <a:schemeClr val="dk1"/>
              </a:solidFill>
              <a:latin typeface="Monda"/>
              <a:ea typeface="Monda"/>
              <a:cs typeface="Monda"/>
              <a:sym typeface="Monda"/>
            </a:endParaRPr>
          </a:p>
        </p:txBody>
      </p:sp>
      <p:sp>
        <p:nvSpPr>
          <p:cNvPr id="649" name="Google Shape;649;g1b892af86cf_0_52"/>
          <p:cNvSpPr txBox="1"/>
          <p:nvPr/>
        </p:nvSpPr>
        <p:spPr>
          <a:xfrm>
            <a:off x="180300" y="8854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METHODOLOGY</a:t>
            </a:r>
            <a:endParaRPr b="0" i="0" sz="1400" u="none" cap="none" strike="noStrike">
              <a:solidFill>
                <a:srgbClr val="000000"/>
              </a:solidFill>
              <a:latin typeface="Arial"/>
              <a:ea typeface="Arial"/>
              <a:cs typeface="Arial"/>
              <a:sym typeface="Arial"/>
            </a:endParaRPr>
          </a:p>
        </p:txBody>
      </p:sp>
      <p:pic>
        <p:nvPicPr>
          <p:cNvPr id="650" name="Google Shape;650;g1b892af86cf_0_52"/>
          <p:cNvPicPr preferRelativeResize="0"/>
          <p:nvPr/>
        </p:nvPicPr>
        <p:blipFill>
          <a:blip r:embed="rId5">
            <a:alphaModFix/>
          </a:blip>
          <a:stretch>
            <a:fillRect/>
          </a:stretch>
        </p:blipFill>
        <p:spPr>
          <a:xfrm>
            <a:off x="5838600" y="3490201"/>
            <a:ext cx="3154900" cy="3154900"/>
          </a:xfrm>
          <a:prstGeom prst="rect">
            <a:avLst/>
          </a:prstGeom>
          <a:noFill/>
          <a:ln>
            <a:noFill/>
          </a:ln>
        </p:spPr>
      </p:pic>
      <p:sp>
        <p:nvSpPr>
          <p:cNvPr id="651" name="Google Shape;651;g1b892af86cf_0_52"/>
          <p:cNvSpPr txBox="1"/>
          <p:nvPr/>
        </p:nvSpPr>
        <p:spPr>
          <a:xfrm>
            <a:off x="9162738" y="5991000"/>
            <a:ext cx="21747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200">
                <a:solidFill>
                  <a:schemeClr val="dk1"/>
                </a:solidFill>
                <a:latin typeface="Monda"/>
                <a:ea typeface="Monda"/>
                <a:cs typeface="Monda"/>
                <a:sym typeface="Monda"/>
              </a:rPr>
              <a:t>Source: </a:t>
            </a:r>
            <a:r>
              <a:rPr lang="pt-BR" sz="1200">
                <a:solidFill>
                  <a:schemeClr val="dk1"/>
                </a:solidFill>
                <a:latin typeface="Monda"/>
                <a:ea typeface="Monda"/>
                <a:cs typeface="Monda"/>
                <a:sym typeface="Monda"/>
              </a:rPr>
              <a:t>Receiver operating characteristic. (2022, October 24). In </a:t>
            </a:r>
            <a:r>
              <a:rPr i="1" lang="pt-BR" sz="1200">
                <a:solidFill>
                  <a:schemeClr val="dk1"/>
                </a:solidFill>
                <a:latin typeface="Monda"/>
                <a:ea typeface="Monda"/>
                <a:cs typeface="Monda"/>
                <a:sym typeface="Monda"/>
              </a:rPr>
              <a:t>Wikipedia</a:t>
            </a:r>
            <a:r>
              <a:rPr lang="pt-BR" sz="1200">
                <a:solidFill>
                  <a:schemeClr val="dk1"/>
                </a:solidFill>
                <a:latin typeface="Monda"/>
                <a:ea typeface="Monda"/>
                <a:cs typeface="Monda"/>
                <a:sym typeface="Monda"/>
              </a:rPr>
              <a:t>.</a:t>
            </a:r>
            <a:endParaRPr sz="1200">
              <a:solidFill>
                <a:schemeClr val="dk1"/>
              </a:solidFill>
              <a:latin typeface="Monda"/>
              <a:ea typeface="Monda"/>
              <a:cs typeface="Monda"/>
              <a:sym typeface="Monda"/>
            </a:endParaRPr>
          </a:p>
        </p:txBody>
      </p:sp>
      <p:graphicFrame>
        <p:nvGraphicFramePr>
          <p:cNvPr id="652" name="Google Shape;652;g1b892af86cf_0_52"/>
          <p:cNvGraphicFramePr/>
          <p:nvPr/>
        </p:nvGraphicFramePr>
        <p:xfrm>
          <a:off x="994100" y="3962150"/>
          <a:ext cx="3000000" cy="3000000"/>
        </p:xfrm>
        <a:graphic>
          <a:graphicData uri="http://schemas.openxmlformats.org/drawingml/2006/table">
            <a:tbl>
              <a:tblPr>
                <a:noFill/>
                <a:tableStyleId>{117BBC11-88C4-4A9F-8B3B-E1217F9BD591}</a:tableStyleId>
              </a:tblPr>
              <a:tblGrid>
                <a:gridCol w="1193150"/>
                <a:gridCol w="452425"/>
                <a:gridCol w="1447925"/>
                <a:gridCol w="1447900"/>
              </a:tblGrid>
              <a:tr h="3503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rPr lang="pt-BR"/>
                        <a:t>Gold Standard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84225">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pt-BR"/>
                        <a:t>1</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pt-B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88725">
                <a:tc rowSpan="2">
                  <a:txBody>
                    <a:bodyPr/>
                    <a:lstStyle/>
                    <a:p>
                      <a:pPr indent="0" lvl="0" marL="0" rtl="0" algn="ctr">
                        <a:spcBef>
                          <a:spcPts val="0"/>
                        </a:spcBef>
                        <a:spcAft>
                          <a:spcPts val="0"/>
                        </a:spcAft>
                        <a:buNone/>
                      </a:pPr>
                      <a:r>
                        <a:rPr lang="pt-BR"/>
                        <a:t>Model Predict / Test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pt-BR"/>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pt-BR"/>
                        <a:t>True Positive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pt-BR"/>
                        <a:t>False Positive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88725">
                <a:tc vMerge="1"/>
                <a:tc>
                  <a:txBody>
                    <a:bodyPr/>
                    <a:lstStyle/>
                    <a:p>
                      <a:pPr indent="0" lvl="0" marL="0" rtl="0" algn="ctr">
                        <a:spcBef>
                          <a:spcPts val="0"/>
                        </a:spcBef>
                        <a:spcAft>
                          <a:spcPts val="0"/>
                        </a:spcAft>
                        <a:buNone/>
                      </a:pPr>
                      <a:r>
                        <a:rPr lang="pt-BR"/>
                        <a:t>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pt-BR"/>
                        <a:t>False Negative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pt-BR"/>
                        <a:t>True Negative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ad72bb8bc3_1_42"/>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143" name="Google Shape;143;g1ad72bb8bc3_1_42"/>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144" name="Google Shape;144;g1ad72bb8bc3_1_42"/>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145" name="Google Shape;145;g1ad72bb8bc3_1_42"/>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146" name="Google Shape;146;g1ad72bb8bc3_1_42"/>
          <p:cNvSpPr txBox="1"/>
          <p:nvPr/>
        </p:nvSpPr>
        <p:spPr>
          <a:xfrm>
            <a:off x="326725" y="2313000"/>
            <a:ext cx="11293800" cy="2929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900"/>
              <a:buFont typeface="Arial"/>
              <a:buNone/>
            </a:pPr>
            <a:r>
              <a:rPr b="0" i="0" lang="pt-BR" sz="2000" u="none" cap="none" strike="noStrike">
                <a:solidFill>
                  <a:srgbClr val="000000"/>
                </a:solidFill>
                <a:latin typeface="Monda"/>
                <a:ea typeface="Monda"/>
                <a:cs typeface="Monda"/>
                <a:sym typeface="Monda"/>
              </a:rPr>
              <a:t>Two types of </a:t>
            </a:r>
            <a:r>
              <a:rPr b="0" i="0" lang="pt-BR" sz="2000" u="none" cap="none" strike="noStrike">
                <a:solidFill>
                  <a:schemeClr val="dk1"/>
                </a:solidFill>
                <a:latin typeface="Monda"/>
                <a:ea typeface="Monda"/>
                <a:cs typeface="Monda"/>
                <a:sym typeface="Monda"/>
              </a:rPr>
              <a:t>pancreatic cancer:</a:t>
            </a:r>
            <a:endParaRPr b="0" i="0" sz="2000" u="none" cap="none" strike="noStrike">
              <a:solidFill>
                <a:srgbClr val="000000"/>
              </a:solidFill>
              <a:latin typeface="Monda"/>
              <a:ea typeface="Monda"/>
              <a:cs typeface="Monda"/>
              <a:sym typeface="Monda"/>
            </a:endParaRPr>
          </a:p>
          <a:p>
            <a:pPr indent="-355600" lvl="0" marL="914400" marR="0" rtl="0" algn="l">
              <a:lnSpc>
                <a:spcPct val="150000"/>
              </a:lnSpc>
              <a:spcBef>
                <a:spcPts val="0"/>
              </a:spcBef>
              <a:spcAft>
                <a:spcPts val="0"/>
              </a:spcAft>
              <a:buClr>
                <a:srgbClr val="006D00"/>
              </a:buClr>
              <a:buSzPts val="2000"/>
              <a:buFont typeface="Monda"/>
              <a:buChar char="●"/>
            </a:pPr>
            <a:r>
              <a:rPr b="0" i="0" lang="pt-BR" sz="2000" u="sng" cap="none" strike="noStrike">
                <a:solidFill>
                  <a:srgbClr val="000000"/>
                </a:solidFill>
                <a:latin typeface="Monda"/>
                <a:ea typeface="Monda"/>
                <a:cs typeface="Monda"/>
                <a:sym typeface="Monda"/>
              </a:rPr>
              <a:t>Exocrine</a:t>
            </a:r>
            <a:r>
              <a:rPr b="0" i="0" lang="pt-BR" sz="2000" u="none" cap="none" strike="noStrike">
                <a:solidFill>
                  <a:srgbClr val="000000"/>
                </a:solidFill>
                <a:latin typeface="Monda"/>
                <a:ea typeface="Monda"/>
                <a:cs typeface="Monda"/>
                <a:sym typeface="Monda"/>
              </a:rPr>
              <a:t> tumors in pancreatic ducts are also called adenocarcinomas. </a:t>
            </a:r>
            <a:endParaRPr b="0" i="0" sz="2000" u="none" cap="none" strike="noStrike">
              <a:solidFill>
                <a:srgbClr val="000000"/>
              </a:solidFill>
              <a:latin typeface="Monda"/>
              <a:ea typeface="Monda"/>
              <a:cs typeface="Monda"/>
              <a:sym typeface="Monda"/>
            </a:endParaRPr>
          </a:p>
          <a:p>
            <a:pPr indent="-355600" lvl="0" marL="914400" marR="0" rtl="0" algn="l">
              <a:lnSpc>
                <a:spcPct val="150000"/>
              </a:lnSpc>
              <a:spcBef>
                <a:spcPts val="0"/>
              </a:spcBef>
              <a:spcAft>
                <a:spcPts val="0"/>
              </a:spcAft>
              <a:buClr>
                <a:srgbClr val="006D00"/>
              </a:buClr>
              <a:buSzPts val="2000"/>
              <a:buFont typeface="Monda"/>
              <a:buChar char="●"/>
            </a:pPr>
            <a:r>
              <a:rPr b="0" i="0" lang="pt-BR" sz="2000" u="none" cap="none" strike="noStrike">
                <a:solidFill>
                  <a:srgbClr val="000000"/>
                </a:solidFill>
                <a:latin typeface="Monda"/>
                <a:ea typeface="Monda"/>
                <a:cs typeface="Monda"/>
                <a:sym typeface="Monda"/>
              </a:rPr>
              <a:t>This cancer is based on its growth stage.</a:t>
            </a:r>
            <a:endParaRPr b="0" i="0" sz="2000" u="none" cap="none" strike="noStrike">
              <a:solidFill>
                <a:srgbClr val="000000"/>
              </a:solidFill>
              <a:latin typeface="Monda"/>
              <a:ea typeface="Monda"/>
              <a:cs typeface="Monda"/>
              <a:sym typeface="Monda"/>
            </a:endParaRPr>
          </a:p>
          <a:p>
            <a:pPr indent="0" lvl="0" marL="457200" marR="0" rtl="0" algn="l">
              <a:lnSpc>
                <a:spcPct val="150000"/>
              </a:lnSpc>
              <a:spcBef>
                <a:spcPts val="0"/>
              </a:spcBef>
              <a:spcAft>
                <a:spcPts val="0"/>
              </a:spcAft>
              <a:buNone/>
            </a:pPr>
            <a:r>
              <a:t/>
            </a:r>
            <a:endParaRPr sz="2000">
              <a:latin typeface="Monda"/>
              <a:ea typeface="Monda"/>
              <a:cs typeface="Monda"/>
              <a:sym typeface="Monda"/>
            </a:endParaRPr>
          </a:p>
          <a:p>
            <a:pPr indent="-355600" lvl="0" marL="914400" marR="0" rtl="0" algn="l">
              <a:lnSpc>
                <a:spcPct val="150000"/>
              </a:lnSpc>
              <a:spcBef>
                <a:spcPts val="1000"/>
              </a:spcBef>
              <a:spcAft>
                <a:spcPts val="0"/>
              </a:spcAft>
              <a:buClr>
                <a:srgbClr val="006D00"/>
              </a:buClr>
              <a:buSzPts val="2000"/>
              <a:buFont typeface="Monda"/>
              <a:buChar char="●"/>
            </a:pPr>
            <a:r>
              <a:rPr b="0" i="0" lang="pt-BR" sz="2000" u="sng" cap="none" strike="noStrike">
                <a:solidFill>
                  <a:srgbClr val="000000"/>
                </a:solidFill>
                <a:latin typeface="Monda"/>
                <a:ea typeface="Monda"/>
                <a:cs typeface="Monda"/>
                <a:sym typeface="Monda"/>
              </a:rPr>
              <a:t>Endocrine</a:t>
            </a:r>
            <a:r>
              <a:rPr b="0" i="0" lang="pt-BR" sz="2000" u="none" cap="none" strike="noStrike">
                <a:solidFill>
                  <a:srgbClr val="000000"/>
                </a:solidFill>
                <a:latin typeface="Monda"/>
                <a:ea typeface="Monda"/>
                <a:cs typeface="Monda"/>
                <a:sym typeface="Monda"/>
              </a:rPr>
              <a:t> tumors are derived from a tumor, which impacts the cells of the hormone.</a:t>
            </a:r>
            <a:endParaRPr b="0" i="0" sz="2000" u="none" cap="none" strike="noStrike">
              <a:solidFill>
                <a:srgbClr val="000000"/>
              </a:solidFill>
              <a:latin typeface="Monda"/>
              <a:ea typeface="Monda"/>
              <a:cs typeface="Monda"/>
              <a:sym typeface="Monda"/>
            </a:endParaRPr>
          </a:p>
          <a:p>
            <a:pPr indent="-355600" lvl="0" marL="914400" marR="0" rtl="0" algn="l">
              <a:lnSpc>
                <a:spcPct val="150000"/>
              </a:lnSpc>
              <a:spcBef>
                <a:spcPts val="0"/>
              </a:spcBef>
              <a:spcAft>
                <a:spcPts val="0"/>
              </a:spcAft>
              <a:buClr>
                <a:srgbClr val="006D00"/>
              </a:buClr>
              <a:buSzPts val="2000"/>
              <a:buFont typeface="Monda"/>
              <a:buChar char="●"/>
            </a:pPr>
            <a:r>
              <a:rPr b="0" i="0" lang="pt-BR" sz="2000" u="none" cap="none" strike="noStrike">
                <a:solidFill>
                  <a:srgbClr val="000000"/>
                </a:solidFill>
                <a:latin typeface="Monda"/>
                <a:ea typeface="Monda"/>
                <a:cs typeface="Monda"/>
                <a:sym typeface="Monda"/>
              </a:rPr>
              <a:t>Also known as the islet neuroendocrine cancer or cell cancer.</a:t>
            </a:r>
            <a:endParaRPr b="0" i="0" sz="2000" u="none" cap="none" strike="noStrike">
              <a:solidFill>
                <a:srgbClr val="000000"/>
              </a:solidFill>
              <a:latin typeface="Monda"/>
              <a:ea typeface="Monda"/>
              <a:cs typeface="Monda"/>
              <a:sym typeface="Monda"/>
            </a:endParaRPr>
          </a:p>
        </p:txBody>
      </p:sp>
      <p:sp>
        <p:nvSpPr>
          <p:cNvPr id="147" name="Google Shape;147;g1ad72bb8bc3_1_42"/>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PANCREATIC CANCER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1b892af86cf_0_67"/>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658" name="Google Shape;658;g1b892af86cf_0_67"/>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659" name="Google Shape;659;g1b892af86cf_0_67"/>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660" name="Google Shape;660;g1b892af86cf_0_67"/>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661" name="Google Shape;661;g1b892af86cf_0_67"/>
          <p:cNvSpPr txBox="1"/>
          <p:nvPr/>
        </p:nvSpPr>
        <p:spPr>
          <a:xfrm>
            <a:off x="4455900" y="6389250"/>
            <a:ext cx="329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200"/>
              <a:buFont typeface="Arial"/>
              <a:buNone/>
            </a:pPr>
            <a:r>
              <a:rPr b="0" i="0" lang="pt-BR" sz="1200" u="none" cap="none" strike="noStrike">
                <a:solidFill>
                  <a:schemeClr val="dk1"/>
                </a:solidFill>
                <a:latin typeface="Monda"/>
                <a:ea typeface="Monda"/>
                <a:cs typeface="Monda"/>
                <a:sym typeface="Monda"/>
              </a:rPr>
              <a:t>Source: Adapted from Liu et al. (2020).</a:t>
            </a:r>
            <a:endParaRPr b="0" i="0" sz="1200" u="none" cap="none" strike="noStrike">
              <a:solidFill>
                <a:schemeClr val="dk1"/>
              </a:solidFill>
              <a:latin typeface="Monda"/>
              <a:ea typeface="Monda"/>
              <a:cs typeface="Monda"/>
              <a:sym typeface="Monda"/>
            </a:endParaRPr>
          </a:p>
        </p:txBody>
      </p:sp>
      <p:sp>
        <p:nvSpPr>
          <p:cNvPr id="662" name="Google Shape;662;g1b892af86cf_0_67"/>
          <p:cNvSpPr txBox="1"/>
          <p:nvPr/>
        </p:nvSpPr>
        <p:spPr>
          <a:xfrm>
            <a:off x="174150" y="3459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RESULTS</a:t>
            </a:r>
            <a:endParaRPr b="0" i="0" sz="1400" u="none" cap="none" strike="noStrike">
              <a:solidFill>
                <a:srgbClr val="000000"/>
              </a:solidFill>
              <a:latin typeface="Arial"/>
              <a:ea typeface="Arial"/>
              <a:cs typeface="Arial"/>
              <a:sym typeface="Arial"/>
            </a:endParaRPr>
          </a:p>
        </p:txBody>
      </p:sp>
      <p:pic>
        <p:nvPicPr>
          <p:cNvPr id="663" name="Google Shape;663;g1b892af86cf_0_67"/>
          <p:cNvPicPr preferRelativeResize="0"/>
          <p:nvPr/>
        </p:nvPicPr>
        <p:blipFill>
          <a:blip r:embed="rId5">
            <a:alphaModFix/>
          </a:blip>
          <a:stretch>
            <a:fillRect/>
          </a:stretch>
        </p:blipFill>
        <p:spPr>
          <a:xfrm>
            <a:off x="152400" y="855922"/>
            <a:ext cx="8067675" cy="3371850"/>
          </a:xfrm>
          <a:prstGeom prst="rect">
            <a:avLst/>
          </a:prstGeom>
          <a:noFill/>
          <a:ln>
            <a:noFill/>
          </a:ln>
        </p:spPr>
      </p:pic>
      <p:pic>
        <p:nvPicPr>
          <p:cNvPr id="664" name="Google Shape;664;g1b892af86cf_0_67"/>
          <p:cNvPicPr preferRelativeResize="0"/>
          <p:nvPr/>
        </p:nvPicPr>
        <p:blipFill>
          <a:blip r:embed="rId6">
            <a:alphaModFix/>
          </a:blip>
          <a:stretch>
            <a:fillRect/>
          </a:stretch>
        </p:blipFill>
        <p:spPr>
          <a:xfrm>
            <a:off x="947362" y="4324662"/>
            <a:ext cx="4516674" cy="1967713"/>
          </a:xfrm>
          <a:prstGeom prst="rect">
            <a:avLst/>
          </a:prstGeom>
          <a:noFill/>
          <a:ln>
            <a:noFill/>
          </a:ln>
        </p:spPr>
      </p:pic>
      <p:pic>
        <p:nvPicPr>
          <p:cNvPr id="665" name="Google Shape;665;g1b892af86cf_0_67"/>
          <p:cNvPicPr preferRelativeResize="0"/>
          <p:nvPr/>
        </p:nvPicPr>
        <p:blipFill>
          <a:blip r:embed="rId7">
            <a:alphaModFix/>
          </a:blip>
          <a:stretch>
            <a:fillRect/>
          </a:stretch>
        </p:blipFill>
        <p:spPr>
          <a:xfrm>
            <a:off x="5919264" y="4324649"/>
            <a:ext cx="4786823" cy="1967725"/>
          </a:xfrm>
          <a:prstGeom prst="rect">
            <a:avLst/>
          </a:prstGeom>
          <a:noFill/>
          <a:ln>
            <a:noFill/>
          </a:ln>
        </p:spPr>
      </p:pic>
      <p:sp>
        <p:nvSpPr>
          <p:cNvPr id="666" name="Google Shape;666;g1b892af86cf_0_67"/>
          <p:cNvSpPr txBox="1"/>
          <p:nvPr/>
        </p:nvSpPr>
        <p:spPr>
          <a:xfrm>
            <a:off x="8457575" y="1065000"/>
            <a:ext cx="35118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500">
                <a:solidFill>
                  <a:schemeClr val="dk1"/>
                </a:solidFill>
                <a:latin typeface="Monda"/>
                <a:ea typeface="Monda"/>
                <a:cs typeface="Monda"/>
                <a:sym typeface="Monda"/>
              </a:rPr>
              <a:t>Correspondence in tumour location between model prediction and radiologist labelling.</a:t>
            </a:r>
            <a:endParaRPr sz="1500">
              <a:solidFill>
                <a:schemeClr val="dk1"/>
              </a:solidFill>
              <a:latin typeface="Monda"/>
              <a:ea typeface="Monda"/>
              <a:cs typeface="Monda"/>
              <a:sym typeface="Monda"/>
            </a:endParaRPr>
          </a:p>
          <a:p>
            <a:pPr indent="0" lvl="0" marL="0" rtl="0" algn="just">
              <a:spcBef>
                <a:spcPts val="0"/>
              </a:spcBef>
              <a:spcAft>
                <a:spcPts val="0"/>
              </a:spcAft>
              <a:buNone/>
            </a:pPr>
            <a:r>
              <a:rPr lang="pt-BR" sz="1500">
                <a:solidFill>
                  <a:schemeClr val="dk1"/>
                </a:solidFill>
                <a:latin typeface="Monda"/>
                <a:ea typeface="Monda"/>
                <a:cs typeface="Monda"/>
                <a:sym typeface="Monda"/>
              </a:rPr>
              <a:t>Areas encircled in the left panels represent the cancer (yellow) and pancreas (green), manually labelled by radiologists. </a:t>
            </a:r>
            <a:endParaRPr sz="1500">
              <a:solidFill>
                <a:schemeClr val="dk1"/>
              </a:solidFill>
              <a:latin typeface="Monda"/>
              <a:ea typeface="Monda"/>
              <a:cs typeface="Monda"/>
              <a:sym typeface="Monda"/>
            </a:endParaRPr>
          </a:p>
          <a:p>
            <a:pPr indent="0" lvl="0" marL="0" rtl="0" algn="just">
              <a:spcBef>
                <a:spcPts val="0"/>
              </a:spcBef>
              <a:spcAft>
                <a:spcPts val="0"/>
              </a:spcAft>
              <a:buNone/>
            </a:pPr>
            <a:r>
              <a:rPr lang="pt-BR" sz="1500">
                <a:solidFill>
                  <a:schemeClr val="dk1"/>
                </a:solidFill>
                <a:latin typeface="Monda"/>
                <a:ea typeface="Monda"/>
                <a:cs typeface="Monda"/>
                <a:sym typeface="Monda"/>
              </a:rPr>
              <a:t>Heatmaps in the right panels were constructed with model-predicted probabilities of cancer. The hypodense dilated pancreatic ducts (arrowheads) were predicted as having a low probability of cancer.</a:t>
            </a:r>
            <a:endParaRPr sz="1500">
              <a:solidFill>
                <a:schemeClr val="dk1"/>
              </a:solidFill>
              <a:latin typeface="Monda"/>
              <a:ea typeface="Monda"/>
              <a:cs typeface="Monda"/>
              <a:sym typeface="Monda"/>
            </a:endParaRPr>
          </a:p>
        </p:txBody>
      </p:sp>
      <p:sp>
        <p:nvSpPr>
          <p:cNvPr id="667" name="Google Shape;667;g1b892af86cf_0_67"/>
          <p:cNvSpPr txBox="1"/>
          <p:nvPr/>
        </p:nvSpPr>
        <p:spPr>
          <a:xfrm>
            <a:off x="441250" y="824550"/>
            <a:ext cx="30000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200">
                <a:solidFill>
                  <a:schemeClr val="dk1"/>
                </a:solidFill>
                <a:latin typeface="Monda"/>
                <a:ea typeface="Monda"/>
                <a:cs typeface="Monda"/>
                <a:sym typeface="Monda"/>
              </a:rPr>
              <a:t>pancreatic head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1b892af86cf_0_118"/>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673" name="Google Shape;673;g1b892af86cf_0_118"/>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674" name="Google Shape;674;g1b892af86cf_0_118"/>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675" name="Google Shape;675;g1b892af86cf_0_118"/>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676" name="Google Shape;676;g1b892af86cf_0_118"/>
          <p:cNvSpPr txBox="1"/>
          <p:nvPr/>
        </p:nvSpPr>
        <p:spPr>
          <a:xfrm>
            <a:off x="4455900" y="6389250"/>
            <a:ext cx="329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200"/>
              <a:buFont typeface="Arial"/>
              <a:buNone/>
            </a:pPr>
            <a:r>
              <a:rPr b="0" i="0" lang="pt-BR" sz="1200" u="none" cap="none" strike="noStrike">
                <a:solidFill>
                  <a:schemeClr val="dk1"/>
                </a:solidFill>
                <a:latin typeface="Monda"/>
                <a:ea typeface="Monda"/>
                <a:cs typeface="Monda"/>
                <a:sym typeface="Monda"/>
              </a:rPr>
              <a:t>Source: Adapted from Liu et al. (2020).</a:t>
            </a:r>
            <a:endParaRPr b="0" i="0" sz="1200" u="none" cap="none" strike="noStrike">
              <a:solidFill>
                <a:schemeClr val="dk1"/>
              </a:solidFill>
              <a:latin typeface="Monda"/>
              <a:ea typeface="Monda"/>
              <a:cs typeface="Monda"/>
              <a:sym typeface="Monda"/>
            </a:endParaRPr>
          </a:p>
        </p:txBody>
      </p:sp>
      <p:sp>
        <p:nvSpPr>
          <p:cNvPr id="677" name="Google Shape;677;g1b892af86cf_0_118"/>
          <p:cNvSpPr txBox="1"/>
          <p:nvPr/>
        </p:nvSpPr>
        <p:spPr>
          <a:xfrm>
            <a:off x="174150" y="3459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RESULTS</a:t>
            </a:r>
            <a:endParaRPr b="0" i="0" sz="1400" u="none" cap="none" strike="noStrike">
              <a:solidFill>
                <a:srgbClr val="000000"/>
              </a:solidFill>
              <a:latin typeface="Arial"/>
              <a:ea typeface="Arial"/>
              <a:cs typeface="Arial"/>
              <a:sym typeface="Arial"/>
            </a:endParaRPr>
          </a:p>
        </p:txBody>
      </p:sp>
      <p:pic>
        <p:nvPicPr>
          <p:cNvPr id="678" name="Google Shape;678;g1b892af86cf_0_118"/>
          <p:cNvPicPr preferRelativeResize="0"/>
          <p:nvPr/>
        </p:nvPicPr>
        <p:blipFill>
          <a:blip r:embed="rId5">
            <a:alphaModFix/>
          </a:blip>
          <a:stretch>
            <a:fillRect/>
          </a:stretch>
        </p:blipFill>
        <p:spPr>
          <a:xfrm>
            <a:off x="1094462" y="4364657"/>
            <a:ext cx="4516674" cy="1887717"/>
          </a:xfrm>
          <a:prstGeom prst="rect">
            <a:avLst/>
          </a:prstGeom>
          <a:noFill/>
          <a:ln>
            <a:noFill/>
          </a:ln>
        </p:spPr>
      </p:pic>
      <p:pic>
        <p:nvPicPr>
          <p:cNvPr id="679" name="Google Shape;679;g1b892af86cf_0_118"/>
          <p:cNvPicPr preferRelativeResize="0"/>
          <p:nvPr/>
        </p:nvPicPr>
        <p:blipFill>
          <a:blip r:embed="rId6">
            <a:alphaModFix/>
          </a:blip>
          <a:stretch>
            <a:fillRect/>
          </a:stretch>
        </p:blipFill>
        <p:spPr>
          <a:xfrm>
            <a:off x="174151" y="905475"/>
            <a:ext cx="8046081" cy="3505350"/>
          </a:xfrm>
          <a:prstGeom prst="rect">
            <a:avLst/>
          </a:prstGeom>
          <a:noFill/>
          <a:ln>
            <a:noFill/>
          </a:ln>
        </p:spPr>
      </p:pic>
      <p:pic>
        <p:nvPicPr>
          <p:cNvPr id="680" name="Google Shape;680;g1b892af86cf_0_118"/>
          <p:cNvPicPr preferRelativeResize="0"/>
          <p:nvPr/>
        </p:nvPicPr>
        <p:blipFill>
          <a:blip r:embed="rId7">
            <a:alphaModFix/>
          </a:blip>
          <a:stretch>
            <a:fillRect/>
          </a:stretch>
        </p:blipFill>
        <p:spPr>
          <a:xfrm>
            <a:off x="6095989" y="4336411"/>
            <a:ext cx="4786823" cy="1967725"/>
          </a:xfrm>
          <a:prstGeom prst="rect">
            <a:avLst/>
          </a:prstGeom>
          <a:noFill/>
          <a:ln>
            <a:noFill/>
          </a:ln>
        </p:spPr>
      </p:pic>
      <p:sp>
        <p:nvSpPr>
          <p:cNvPr id="681" name="Google Shape;681;g1b892af86cf_0_118"/>
          <p:cNvSpPr txBox="1"/>
          <p:nvPr/>
        </p:nvSpPr>
        <p:spPr>
          <a:xfrm>
            <a:off x="8457575" y="1065000"/>
            <a:ext cx="35118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500">
                <a:solidFill>
                  <a:schemeClr val="dk1"/>
                </a:solidFill>
                <a:latin typeface="Monda"/>
                <a:ea typeface="Monda"/>
                <a:cs typeface="Monda"/>
                <a:sym typeface="Monda"/>
              </a:rPr>
              <a:t>Correspondence in tumour location between model prediction and radiologist labelling.</a:t>
            </a:r>
            <a:endParaRPr sz="1500">
              <a:solidFill>
                <a:schemeClr val="dk1"/>
              </a:solidFill>
              <a:latin typeface="Monda"/>
              <a:ea typeface="Monda"/>
              <a:cs typeface="Monda"/>
              <a:sym typeface="Monda"/>
            </a:endParaRPr>
          </a:p>
          <a:p>
            <a:pPr indent="0" lvl="0" marL="0" rtl="0" algn="just">
              <a:spcBef>
                <a:spcPts val="0"/>
              </a:spcBef>
              <a:spcAft>
                <a:spcPts val="0"/>
              </a:spcAft>
              <a:buNone/>
            </a:pPr>
            <a:r>
              <a:rPr lang="pt-BR" sz="1500">
                <a:solidFill>
                  <a:schemeClr val="dk1"/>
                </a:solidFill>
                <a:latin typeface="Monda"/>
                <a:ea typeface="Monda"/>
                <a:cs typeface="Monda"/>
                <a:sym typeface="Monda"/>
              </a:rPr>
              <a:t>Areas encircled in the left panels represent the cancer (yellow) and pancreas (green), manually labelled by radiologists. </a:t>
            </a:r>
            <a:endParaRPr sz="1500">
              <a:solidFill>
                <a:schemeClr val="dk1"/>
              </a:solidFill>
              <a:latin typeface="Monda"/>
              <a:ea typeface="Monda"/>
              <a:cs typeface="Monda"/>
              <a:sym typeface="Monda"/>
            </a:endParaRPr>
          </a:p>
          <a:p>
            <a:pPr indent="0" lvl="0" marL="0" rtl="0" algn="just">
              <a:spcBef>
                <a:spcPts val="0"/>
              </a:spcBef>
              <a:spcAft>
                <a:spcPts val="0"/>
              </a:spcAft>
              <a:buNone/>
            </a:pPr>
            <a:r>
              <a:rPr lang="pt-BR" sz="1500">
                <a:solidFill>
                  <a:schemeClr val="dk1"/>
                </a:solidFill>
                <a:latin typeface="Monda"/>
                <a:ea typeface="Monda"/>
                <a:cs typeface="Monda"/>
                <a:sym typeface="Monda"/>
              </a:rPr>
              <a:t>Heatmaps in the right panels were constructed with model-predicted probabilities of cancer. The hypodense dilated pancreatic ducts (arrowheads) were predicted as having a low probability of cancer.</a:t>
            </a:r>
            <a:endParaRPr sz="1500">
              <a:solidFill>
                <a:schemeClr val="dk1"/>
              </a:solidFill>
              <a:latin typeface="Monda"/>
              <a:ea typeface="Monda"/>
              <a:cs typeface="Monda"/>
              <a:sym typeface="Monda"/>
            </a:endParaRPr>
          </a:p>
        </p:txBody>
      </p:sp>
      <p:sp>
        <p:nvSpPr>
          <p:cNvPr id="682" name="Google Shape;682;g1b892af86cf_0_118"/>
          <p:cNvSpPr txBox="1"/>
          <p:nvPr/>
        </p:nvSpPr>
        <p:spPr>
          <a:xfrm>
            <a:off x="506825" y="900750"/>
            <a:ext cx="30000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200">
                <a:solidFill>
                  <a:schemeClr val="dk1"/>
                </a:solidFill>
                <a:latin typeface="Monda"/>
                <a:ea typeface="Monda"/>
                <a:cs typeface="Monda"/>
                <a:sym typeface="Monda"/>
              </a:rPr>
              <a:t>pancreatic body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1b892af86cf_0_132"/>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688" name="Google Shape;688;g1b892af86cf_0_132"/>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689" name="Google Shape;689;g1b892af86cf_0_132"/>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690" name="Google Shape;690;g1b892af86cf_0_132"/>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691" name="Google Shape;691;g1b892af86cf_0_132"/>
          <p:cNvSpPr txBox="1"/>
          <p:nvPr/>
        </p:nvSpPr>
        <p:spPr>
          <a:xfrm>
            <a:off x="4455900" y="6389250"/>
            <a:ext cx="329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200"/>
              <a:buFont typeface="Arial"/>
              <a:buNone/>
            </a:pPr>
            <a:r>
              <a:rPr b="0" i="0" lang="pt-BR" sz="1200" u="none" cap="none" strike="noStrike">
                <a:solidFill>
                  <a:schemeClr val="dk1"/>
                </a:solidFill>
                <a:latin typeface="Monda"/>
                <a:ea typeface="Monda"/>
                <a:cs typeface="Monda"/>
                <a:sym typeface="Monda"/>
              </a:rPr>
              <a:t>Source: Adapted from Liu et al. (2020).</a:t>
            </a:r>
            <a:endParaRPr b="0" i="0" sz="1200" u="none" cap="none" strike="noStrike">
              <a:solidFill>
                <a:schemeClr val="dk1"/>
              </a:solidFill>
              <a:latin typeface="Monda"/>
              <a:ea typeface="Monda"/>
              <a:cs typeface="Monda"/>
              <a:sym typeface="Monda"/>
            </a:endParaRPr>
          </a:p>
        </p:txBody>
      </p:sp>
      <p:sp>
        <p:nvSpPr>
          <p:cNvPr id="692" name="Google Shape;692;g1b892af86cf_0_132"/>
          <p:cNvSpPr txBox="1"/>
          <p:nvPr/>
        </p:nvSpPr>
        <p:spPr>
          <a:xfrm>
            <a:off x="174150" y="3459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RESULTS</a:t>
            </a:r>
            <a:endParaRPr b="0" i="0" sz="1400" u="none" cap="none" strike="noStrike">
              <a:solidFill>
                <a:srgbClr val="000000"/>
              </a:solidFill>
              <a:latin typeface="Arial"/>
              <a:ea typeface="Arial"/>
              <a:cs typeface="Arial"/>
              <a:sym typeface="Arial"/>
            </a:endParaRPr>
          </a:p>
        </p:txBody>
      </p:sp>
      <p:pic>
        <p:nvPicPr>
          <p:cNvPr id="693" name="Google Shape;693;g1b892af86cf_0_132"/>
          <p:cNvPicPr preferRelativeResize="0"/>
          <p:nvPr/>
        </p:nvPicPr>
        <p:blipFill>
          <a:blip r:embed="rId5">
            <a:alphaModFix/>
          </a:blip>
          <a:stretch>
            <a:fillRect/>
          </a:stretch>
        </p:blipFill>
        <p:spPr>
          <a:xfrm>
            <a:off x="1303075" y="4415570"/>
            <a:ext cx="4516674" cy="1887717"/>
          </a:xfrm>
          <a:prstGeom prst="rect">
            <a:avLst/>
          </a:prstGeom>
          <a:noFill/>
          <a:ln>
            <a:noFill/>
          </a:ln>
        </p:spPr>
      </p:pic>
      <p:pic>
        <p:nvPicPr>
          <p:cNvPr id="694" name="Google Shape;694;g1b892af86cf_0_132"/>
          <p:cNvPicPr preferRelativeResize="0"/>
          <p:nvPr/>
        </p:nvPicPr>
        <p:blipFill>
          <a:blip r:embed="rId6">
            <a:alphaModFix/>
          </a:blip>
          <a:stretch>
            <a:fillRect/>
          </a:stretch>
        </p:blipFill>
        <p:spPr>
          <a:xfrm>
            <a:off x="6368428" y="4375562"/>
            <a:ext cx="4516674" cy="1967733"/>
          </a:xfrm>
          <a:prstGeom prst="rect">
            <a:avLst/>
          </a:prstGeom>
          <a:noFill/>
          <a:ln>
            <a:noFill/>
          </a:ln>
        </p:spPr>
      </p:pic>
      <p:pic>
        <p:nvPicPr>
          <p:cNvPr id="695" name="Google Shape;695;g1b892af86cf_0_132"/>
          <p:cNvPicPr preferRelativeResize="0"/>
          <p:nvPr/>
        </p:nvPicPr>
        <p:blipFill>
          <a:blip r:embed="rId7">
            <a:alphaModFix/>
          </a:blip>
          <a:stretch>
            <a:fillRect/>
          </a:stretch>
        </p:blipFill>
        <p:spPr>
          <a:xfrm>
            <a:off x="163082" y="866288"/>
            <a:ext cx="8208223" cy="3374163"/>
          </a:xfrm>
          <a:prstGeom prst="rect">
            <a:avLst/>
          </a:prstGeom>
          <a:noFill/>
          <a:ln>
            <a:noFill/>
          </a:ln>
        </p:spPr>
      </p:pic>
      <p:sp>
        <p:nvSpPr>
          <p:cNvPr id="696" name="Google Shape;696;g1b892af86cf_0_132"/>
          <p:cNvSpPr txBox="1"/>
          <p:nvPr/>
        </p:nvSpPr>
        <p:spPr>
          <a:xfrm>
            <a:off x="8457575" y="1065000"/>
            <a:ext cx="35118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500">
                <a:solidFill>
                  <a:schemeClr val="dk1"/>
                </a:solidFill>
                <a:latin typeface="Monda"/>
                <a:ea typeface="Monda"/>
                <a:cs typeface="Monda"/>
                <a:sym typeface="Monda"/>
              </a:rPr>
              <a:t>Correspondence in tumour location between model prediction and radiologist labelling.</a:t>
            </a:r>
            <a:endParaRPr sz="1500">
              <a:solidFill>
                <a:schemeClr val="dk1"/>
              </a:solidFill>
              <a:latin typeface="Monda"/>
              <a:ea typeface="Monda"/>
              <a:cs typeface="Monda"/>
              <a:sym typeface="Monda"/>
            </a:endParaRPr>
          </a:p>
          <a:p>
            <a:pPr indent="0" lvl="0" marL="0" rtl="0" algn="just">
              <a:spcBef>
                <a:spcPts val="0"/>
              </a:spcBef>
              <a:spcAft>
                <a:spcPts val="0"/>
              </a:spcAft>
              <a:buNone/>
            </a:pPr>
            <a:r>
              <a:rPr lang="pt-BR" sz="1500">
                <a:solidFill>
                  <a:schemeClr val="dk1"/>
                </a:solidFill>
                <a:latin typeface="Monda"/>
                <a:ea typeface="Monda"/>
                <a:cs typeface="Monda"/>
                <a:sym typeface="Monda"/>
              </a:rPr>
              <a:t>Areas encircled in the left panels represent the cancer (yellow) and pancreas (green), manually labelled by radiologists. </a:t>
            </a:r>
            <a:endParaRPr sz="1500">
              <a:solidFill>
                <a:schemeClr val="dk1"/>
              </a:solidFill>
              <a:latin typeface="Monda"/>
              <a:ea typeface="Monda"/>
              <a:cs typeface="Monda"/>
              <a:sym typeface="Monda"/>
            </a:endParaRPr>
          </a:p>
          <a:p>
            <a:pPr indent="0" lvl="0" marL="0" rtl="0" algn="just">
              <a:spcBef>
                <a:spcPts val="0"/>
              </a:spcBef>
              <a:spcAft>
                <a:spcPts val="0"/>
              </a:spcAft>
              <a:buNone/>
            </a:pPr>
            <a:r>
              <a:rPr lang="pt-BR" sz="1500">
                <a:solidFill>
                  <a:schemeClr val="dk1"/>
                </a:solidFill>
                <a:latin typeface="Monda"/>
                <a:ea typeface="Monda"/>
                <a:cs typeface="Monda"/>
                <a:sym typeface="Monda"/>
              </a:rPr>
              <a:t>Heatmaps in the right panels were constructed with model-predicted probabilities of cancer. The hypodense dilated pancreatic ducts (arrowheads) were predicted as having a low probability of cancer.</a:t>
            </a:r>
            <a:endParaRPr sz="1500">
              <a:solidFill>
                <a:schemeClr val="dk1"/>
              </a:solidFill>
              <a:latin typeface="Monda"/>
              <a:ea typeface="Monda"/>
              <a:cs typeface="Monda"/>
              <a:sym typeface="Monda"/>
            </a:endParaRPr>
          </a:p>
        </p:txBody>
      </p:sp>
      <p:sp>
        <p:nvSpPr>
          <p:cNvPr id="697" name="Google Shape;697;g1b892af86cf_0_132"/>
          <p:cNvSpPr txBox="1"/>
          <p:nvPr/>
        </p:nvSpPr>
        <p:spPr>
          <a:xfrm>
            <a:off x="495300" y="900750"/>
            <a:ext cx="30000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200">
                <a:solidFill>
                  <a:schemeClr val="dk1"/>
                </a:solidFill>
                <a:latin typeface="Monda"/>
                <a:ea typeface="Monda"/>
                <a:cs typeface="Monda"/>
                <a:sym typeface="Monda"/>
              </a:rPr>
              <a:t>pancreatic tail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1a9af4bc22b_0_68"/>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703" name="Google Shape;703;g1a9af4bc22b_0_68"/>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704" name="Google Shape;704;g1a9af4bc22b_0_68"/>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705" name="Google Shape;705;g1a9af4bc22b_0_68"/>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706" name="Google Shape;706;g1a9af4bc22b_0_68"/>
          <p:cNvSpPr txBox="1"/>
          <p:nvPr/>
        </p:nvSpPr>
        <p:spPr>
          <a:xfrm>
            <a:off x="174139" y="824558"/>
            <a:ext cx="118437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000" u="none" cap="none" strike="noStrike">
                <a:solidFill>
                  <a:schemeClr val="dk1"/>
                </a:solidFill>
                <a:latin typeface="Monda"/>
                <a:ea typeface="Monda"/>
                <a:cs typeface="Monda"/>
                <a:sym typeface="Monda"/>
              </a:rPr>
              <a:t>The rates of the CNN model are higher than the human performance of diagnosing the samples, achieving an sensitivity rate of nearly 98%. And between the (1) and (2) analysis, the second one has had greater results with 95% of confidence.</a:t>
            </a:r>
            <a:endParaRPr b="0" i="0" sz="2000" u="none" cap="none" strike="noStrike">
              <a:solidFill>
                <a:schemeClr val="dk1"/>
              </a:solidFill>
              <a:latin typeface="Monda"/>
              <a:ea typeface="Monda"/>
              <a:cs typeface="Monda"/>
              <a:sym typeface="Monda"/>
            </a:endParaRPr>
          </a:p>
        </p:txBody>
      </p:sp>
      <p:sp>
        <p:nvSpPr>
          <p:cNvPr id="707" name="Google Shape;707;g1a9af4bc22b_0_68"/>
          <p:cNvSpPr txBox="1"/>
          <p:nvPr/>
        </p:nvSpPr>
        <p:spPr>
          <a:xfrm>
            <a:off x="4082549" y="1809000"/>
            <a:ext cx="4026900" cy="477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pt-BR" sz="1200" u="none" cap="none" strike="noStrike">
                <a:solidFill>
                  <a:schemeClr val="dk1"/>
                </a:solidFill>
                <a:latin typeface="Monda"/>
                <a:ea typeface="Monda"/>
                <a:cs typeface="Monda"/>
                <a:sym typeface="Monda"/>
              </a:rPr>
              <a:t>Table </a:t>
            </a:r>
            <a:r>
              <a:rPr lang="pt-BR" sz="1200">
                <a:solidFill>
                  <a:schemeClr val="dk1"/>
                </a:solidFill>
                <a:latin typeface="Monda"/>
                <a:ea typeface="Monda"/>
                <a:cs typeface="Monda"/>
                <a:sym typeface="Monda"/>
              </a:rPr>
              <a:t>4</a:t>
            </a:r>
            <a:r>
              <a:rPr b="0" i="0" lang="pt-BR" sz="1200" u="none" cap="none" strike="noStrike">
                <a:solidFill>
                  <a:schemeClr val="dk1"/>
                </a:solidFill>
                <a:latin typeface="Monda"/>
                <a:ea typeface="Monda"/>
                <a:cs typeface="Monda"/>
                <a:sym typeface="Monda"/>
              </a:rPr>
              <a:t>. Performance of trained CNN and radiologist.</a:t>
            </a:r>
            <a:endParaRPr b="0" i="0" sz="1200" u="none" cap="none" strike="noStrike">
              <a:solidFill>
                <a:schemeClr val="dk1"/>
              </a:solidFill>
              <a:latin typeface="Monda"/>
              <a:ea typeface="Monda"/>
              <a:cs typeface="Monda"/>
              <a:sym typeface="Monda"/>
            </a:endParaRPr>
          </a:p>
        </p:txBody>
      </p:sp>
      <p:sp>
        <p:nvSpPr>
          <p:cNvPr id="708" name="Google Shape;708;g1a9af4bc22b_0_68"/>
          <p:cNvSpPr txBox="1"/>
          <p:nvPr/>
        </p:nvSpPr>
        <p:spPr>
          <a:xfrm>
            <a:off x="4455900" y="6389250"/>
            <a:ext cx="329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200"/>
              <a:buFont typeface="Arial"/>
              <a:buNone/>
            </a:pPr>
            <a:r>
              <a:rPr b="0" i="0" lang="pt-BR" sz="1200" u="none" cap="none" strike="noStrike">
                <a:solidFill>
                  <a:schemeClr val="dk1"/>
                </a:solidFill>
                <a:latin typeface="Monda"/>
                <a:ea typeface="Monda"/>
                <a:cs typeface="Monda"/>
                <a:sym typeface="Monda"/>
              </a:rPr>
              <a:t>Source: Adapted from Liu et al. (2020).</a:t>
            </a:r>
            <a:endParaRPr b="0" i="0" sz="1200" u="none" cap="none" strike="noStrike">
              <a:solidFill>
                <a:schemeClr val="dk1"/>
              </a:solidFill>
              <a:latin typeface="Monda"/>
              <a:ea typeface="Monda"/>
              <a:cs typeface="Monda"/>
              <a:sym typeface="Monda"/>
            </a:endParaRPr>
          </a:p>
        </p:txBody>
      </p:sp>
      <p:graphicFrame>
        <p:nvGraphicFramePr>
          <p:cNvPr id="709" name="Google Shape;709;g1a9af4bc22b_0_68"/>
          <p:cNvGraphicFramePr/>
          <p:nvPr/>
        </p:nvGraphicFramePr>
        <p:xfrm>
          <a:off x="2769475" y="2197400"/>
          <a:ext cx="3000000" cy="3000000"/>
        </p:xfrm>
        <a:graphic>
          <a:graphicData uri="http://schemas.openxmlformats.org/drawingml/2006/table">
            <a:tbl>
              <a:tblPr>
                <a:noFill/>
                <a:tableStyleId>{404491D8-7A27-4AAA-83B0-DE4ADD6CDCAF}</a:tableStyleId>
              </a:tblPr>
              <a:tblGrid>
                <a:gridCol w="525825"/>
                <a:gridCol w="914400"/>
                <a:gridCol w="955225"/>
                <a:gridCol w="873575"/>
                <a:gridCol w="1371875"/>
                <a:gridCol w="1103550"/>
                <a:gridCol w="908575"/>
              </a:tblGrid>
              <a:tr h="4777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Sensitivity</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Specificity</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Balanced Accuracy</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Area under the ROC curve</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Sensitivity of Radiologist</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Difference</a:t>
                      </a:r>
                      <a:endParaRPr sz="1200" u="none" cap="none" strike="noStrike">
                        <a:latin typeface="Monda"/>
                        <a:ea typeface="Monda"/>
                        <a:cs typeface="Monda"/>
                        <a:sym typeface="Monda"/>
                      </a:endParaRPr>
                    </a:p>
                  </a:txBody>
                  <a:tcPr marT="63500" marB="63500" marR="63500" marL="63500"/>
                </a:tc>
              </a:tr>
              <a:tr h="300325">
                <a:tc gridSpan="7">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Local training and validation set</a:t>
                      </a:r>
                      <a:endParaRPr sz="1200" u="none" cap="none" strike="noStrike">
                        <a:latin typeface="Monda"/>
                        <a:ea typeface="Monda"/>
                        <a:cs typeface="Monda"/>
                        <a:sym typeface="Monda"/>
                      </a:endParaRPr>
                    </a:p>
                  </a:txBody>
                  <a:tcPr marT="63500" marB="63500" marR="63500" marL="63500"/>
                </a:tc>
                <a:tc hMerge="1"/>
                <a:tc hMerge="1"/>
                <a:tc hMerge="1"/>
                <a:tc hMerge="1"/>
                <a:tc hMerge="1"/>
                <a:tc hMerge="1"/>
              </a:tr>
              <a:tr h="300325">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(1)</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0.913</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0.845</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0.879</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0.955</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r>
              <a:tr h="300325">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(2)</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0.973</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1.000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0.986</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1.000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r>
              <a:tr h="300325">
                <a:tc gridSpan="7">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Local test set 1</a:t>
                      </a:r>
                      <a:endParaRPr sz="1200" u="none" cap="none" strike="noStrike">
                        <a:latin typeface="Monda"/>
                        <a:ea typeface="Monda"/>
                        <a:cs typeface="Monda"/>
                        <a:sym typeface="Monda"/>
                      </a:endParaRPr>
                    </a:p>
                  </a:txBody>
                  <a:tcPr marT="63500" marB="63500" marR="63500" marL="63500"/>
                </a:tc>
                <a:tc hMerge="1"/>
                <a:tc hMerge="1"/>
                <a:tc hMerge="1"/>
                <a:tc hMerge="1"/>
                <a:tc hMerge="1"/>
                <a:tc hMerge="1"/>
              </a:tr>
              <a:tr h="300325">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(1)</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0.912</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0.858</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0.885</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0.960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r>
              <a:tr h="300325">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(2)</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0.973</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1.000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0.987</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0.997</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0.944</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0.029</a:t>
                      </a:r>
                      <a:endParaRPr sz="1200" u="none" cap="none" strike="noStrike">
                        <a:latin typeface="Monda"/>
                        <a:ea typeface="Monda"/>
                        <a:cs typeface="Monda"/>
                        <a:sym typeface="Monda"/>
                      </a:endParaRPr>
                    </a:p>
                  </a:txBody>
                  <a:tcPr marT="63500" marB="63500" marR="63500" marL="63500"/>
                </a:tc>
              </a:tr>
              <a:tr h="300325">
                <a:tc gridSpan="7">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Local test set 2</a:t>
                      </a:r>
                      <a:endParaRPr sz="1200" u="none" cap="none" strike="noStrike">
                        <a:latin typeface="Monda"/>
                        <a:ea typeface="Monda"/>
                        <a:cs typeface="Monda"/>
                        <a:sym typeface="Monda"/>
                      </a:endParaRPr>
                    </a:p>
                  </a:txBody>
                  <a:tcPr marT="63500" marB="63500" marR="63500" marL="63500"/>
                </a:tc>
                <a:tc hMerge="1"/>
                <a:tc hMerge="1"/>
                <a:tc hMerge="1"/>
                <a:tc hMerge="1"/>
                <a:tc hMerge="1"/>
                <a:tc hMerge="1"/>
              </a:tr>
              <a:tr h="300325">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(1)</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0.878</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0.850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0.864</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0.942</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r>
              <a:tr h="300325">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(2)</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0.990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0.989</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0.989</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0.999</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0.917</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0.073</a:t>
                      </a:r>
                      <a:endParaRPr sz="1200" u="none" cap="none" strike="noStrike">
                        <a:latin typeface="Monda"/>
                        <a:ea typeface="Monda"/>
                        <a:cs typeface="Monda"/>
                        <a:sym typeface="Monda"/>
                      </a:endParaRPr>
                    </a:p>
                  </a:txBody>
                  <a:tcPr marT="63500" marB="63500" marR="63500" marL="63500"/>
                </a:tc>
              </a:tr>
              <a:tr h="300325">
                <a:tc gridSpan="7">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External test set</a:t>
                      </a:r>
                      <a:endParaRPr sz="1200" u="none" cap="none" strike="noStrike">
                        <a:latin typeface="Monda"/>
                        <a:ea typeface="Monda"/>
                        <a:cs typeface="Monda"/>
                        <a:sym typeface="Monda"/>
                      </a:endParaRPr>
                    </a:p>
                  </a:txBody>
                  <a:tcPr marT="63500" marB="63500" marR="63500" marL="63500"/>
                </a:tc>
                <a:tc hMerge="1"/>
                <a:tc hMerge="1"/>
                <a:tc hMerge="1"/>
                <a:tc hMerge="1"/>
                <a:tc hMerge="1"/>
                <a:tc hMerge="1"/>
              </a:tr>
              <a:tr h="300325">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(1)</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0.613</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0.768</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0.690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0.750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r>
              <a:tr h="300325">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(2)</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0.790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0.976</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0.883</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0.920</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pt-BR" sz="1200" u="none" cap="none" strike="noStrike">
                          <a:latin typeface="Monda"/>
                          <a:ea typeface="Monda"/>
                          <a:cs typeface="Monda"/>
                          <a:sym typeface="Monda"/>
                        </a:rPr>
                        <a:t>-</a:t>
                      </a:r>
                      <a:endParaRPr sz="1200" u="none" cap="none" strike="noStrike">
                        <a:latin typeface="Monda"/>
                        <a:ea typeface="Monda"/>
                        <a:cs typeface="Monda"/>
                        <a:sym typeface="Monda"/>
                      </a:endParaRPr>
                    </a:p>
                  </a:txBody>
                  <a:tcPr marT="63500" marB="63500" marR="63500" marL="63500"/>
                </a:tc>
              </a:tr>
            </a:tbl>
          </a:graphicData>
        </a:graphic>
      </p:graphicFrame>
      <p:sp>
        <p:nvSpPr>
          <p:cNvPr id="710" name="Google Shape;710;g1a9af4bc22b_0_68"/>
          <p:cNvSpPr txBox="1"/>
          <p:nvPr/>
        </p:nvSpPr>
        <p:spPr>
          <a:xfrm>
            <a:off x="174150" y="34598"/>
            <a:ext cx="948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VGG NETWORK</a:t>
            </a:r>
            <a:r>
              <a:rPr b="1" lang="pt-BR" sz="2800">
                <a:solidFill>
                  <a:srgbClr val="FF0000"/>
                </a:solidFill>
                <a:latin typeface="Monda"/>
                <a:ea typeface="Monda"/>
                <a:cs typeface="Monda"/>
                <a:sym typeface="Monda"/>
              </a:rPr>
              <a:t> </a:t>
            </a:r>
            <a:r>
              <a:rPr b="1" i="1" lang="pt-BR" sz="2500">
                <a:solidFill>
                  <a:srgbClr val="006D00"/>
                </a:solidFill>
                <a:latin typeface="Century Gothic"/>
                <a:ea typeface="Century Gothic"/>
                <a:cs typeface="Century Gothic"/>
                <a:sym typeface="Century Gothic"/>
              </a:rPr>
              <a:t>-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1af5925a464_0_45"/>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716" name="Google Shape;716;g1af5925a464_0_45"/>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717" name="Google Shape;717;g1af5925a464_0_45"/>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718" name="Google Shape;718;g1af5925a464_0_45"/>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719" name="Google Shape;719;g1af5925a464_0_45"/>
          <p:cNvSpPr/>
          <p:nvPr/>
        </p:nvSpPr>
        <p:spPr>
          <a:xfrm>
            <a:off x="199300" y="210177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pt-BR" sz="3600">
                <a:solidFill>
                  <a:schemeClr val="lt1"/>
                </a:solidFill>
                <a:latin typeface="Monda"/>
                <a:ea typeface="Monda"/>
                <a:cs typeface="Monda"/>
                <a:sym typeface="Monda"/>
              </a:rPr>
              <a:t>3</a:t>
            </a:r>
            <a:endParaRPr b="1" i="0" sz="3600" u="none" cap="none" strike="noStrike">
              <a:solidFill>
                <a:schemeClr val="lt1"/>
              </a:solidFill>
              <a:latin typeface="Monda"/>
              <a:ea typeface="Monda"/>
              <a:cs typeface="Monda"/>
              <a:sym typeface="Monda"/>
            </a:endParaRPr>
          </a:p>
        </p:txBody>
      </p:sp>
      <p:sp>
        <p:nvSpPr>
          <p:cNvPr id="720" name="Google Shape;720;g1af5925a464_0_45"/>
          <p:cNvSpPr txBox="1"/>
          <p:nvPr/>
        </p:nvSpPr>
        <p:spPr>
          <a:xfrm>
            <a:off x="1311350" y="1877200"/>
            <a:ext cx="104955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3600" u="none" cap="none" strike="noStrike">
                <a:solidFill>
                  <a:srgbClr val="000000"/>
                </a:solidFill>
                <a:latin typeface="Monda"/>
                <a:ea typeface="Monda"/>
                <a:cs typeface="Monda"/>
                <a:sym typeface="Monda"/>
              </a:rPr>
              <a:t>MACHINE LEARNING APPLICATIONS ANALYSIS</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chemeClr val="dk1"/>
              </a:buClr>
              <a:buSzPts val="1100"/>
              <a:buFont typeface="Arial"/>
              <a:buNone/>
            </a:pPr>
            <a:r>
              <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Monda"/>
              <a:ea typeface="Monda"/>
              <a:cs typeface="Monda"/>
              <a:sym typeface="Monda"/>
            </a:endParaRPr>
          </a:p>
        </p:txBody>
      </p:sp>
      <p:sp>
        <p:nvSpPr>
          <p:cNvPr id="721" name="Google Shape;721;g1af5925a464_0_45"/>
          <p:cNvSpPr txBox="1"/>
          <p:nvPr/>
        </p:nvSpPr>
        <p:spPr>
          <a:xfrm>
            <a:off x="383400" y="3585050"/>
            <a:ext cx="11425200" cy="1354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900">
                <a:solidFill>
                  <a:schemeClr val="dk1"/>
                </a:solidFill>
                <a:latin typeface="Monda"/>
                <a:ea typeface="Monda"/>
                <a:cs typeface="Monda"/>
                <a:sym typeface="Monda"/>
              </a:rPr>
              <a:t>4</a:t>
            </a:r>
            <a:r>
              <a:rPr lang="pt-BR" sz="1900">
                <a:solidFill>
                  <a:schemeClr val="dk1"/>
                </a:solidFill>
                <a:latin typeface="Monda"/>
                <a:ea typeface="Monda"/>
                <a:cs typeface="Monda"/>
                <a:sym typeface="Monda"/>
              </a:rPr>
              <a:t>. </a:t>
            </a:r>
            <a:r>
              <a:rPr lang="pt-BR" sz="1900">
                <a:solidFill>
                  <a:schemeClr val="dk1"/>
                </a:solidFill>
                <a:latin typeface="Monda"/>
                <a:ea typeface="Monda"/>
                <a:cs typeface="Monda"/>
                <a:sym typeface="Monda"/>
              </a:rPr>
              <a:t>Establishment and application of an artificial intelligence diagnosis system for pancreatic cancer with a faster region-based convolutional neural network.</a:t>
            </a:r>
            <a:endParaRPr sz="1900">
              <a:solidFill>
                <a:schemeClr val="dk1"/>
              </a:solidFill>
              <a:latin typeface="Monda"/>
              <a:ea typeface="Monda"/>
              <a:cs typeface="Monda"/>
              <a:sym typeface="Monda"/>
            </a:endParaRPr>
          </a:p>
          <a:p>
            <a:pPr indent="0" lvl="0" marL="0" rtl="0" algn="just">
              <a:lnSpc>
                <a:spcPct val="150000"/>
              </a:lnSpc>
              <a:spcBef>
                <a:spcPts val="0"/>
              </a:spcBef>
              <a:spcAft>
                <a:spcPts val="0"/>
              </a:spcAft>
              <a:buNone/>
            </a:pPr>
            <a:r>
              <a:rPr lang="pt-BR" sz="1900">
                <a:solidFill>
                  <a:schemeClr val="dk1"/>
                </a:solidFill>
                <a:latin typeface="Monda"/>
                <a:ea typeface="Monda"/>
                <a:cs typeface="Monda"/>
                <a:sym typeface="Monda"/>
              </a:rPr>
              <a:t>(Liu et al. 2019)</a:t>
            </a:r>
            <a:endParaRPr sz="1900">
              <a:solidFill>
                <a:schemeClr val="dk1"/>
              </a:solidFill>
              <a:latin typeface="Monda"/>
              <a:ea typeface="Monda"/>
              <a:cs typeface="Monda"/>
              <a:sym typeface="Mond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1af1f5e9906_0_16"/>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FASTER REGION CNN - METHODOLOGY</a:t>
            </a:r>
            <a:endParaRPr b="0" i="0" sz="1400" u="none" cap="none" strike="noStrike">
              <a:solidFill>
                <a:srgbClr val="000000"/>
              </a:solidFill>
              <a:latin typeface="Arial"/>
              <a:ea typeface="Arial"/>
              <a:cs typeface="Arial"/>
              <a:sym typeface="Arial"/>
            </a:endParaRPr>
          </a:p>
        </p:txBody>
      </p:sp>
      <p:sp>
        <p:nvSpPr>
          <p:cNvPr id="727" name="Google Shape;727;g1af1f5e9906_0_16"/>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728" name="Google Shape;728;g1af1f5e9906_0_16"/>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729" name="Google Shape;729;g1af1f5e9906_0_16"/>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730" name="Google Shape;730;g1af1f5e9906_0_16"/>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731" name="Google Shape;731;g1af1f5e9906_0_16"/>
          <p:cNvSpPr txBox="1"/>
          <p:nvPr/>
        </p:nvSpPr>
        <p:spPr>
          <a:xfrm>
            <a:off x="180301" y="691170"/>
            <a:ext cx="11843700" cy="427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15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338 patients, 6084 images</a:t>
            </a:r>
            <a:endParaRPr b="0" i="0" sz="2000" u="none" cap="none" strike="noStrike">
              <a:solidFill>
                <a:schemeClr val="dk1"/>
              </a:solidFill>
              <a:latin typeface="Monda"/>
              <a:ea typeface="Monda"/>
              <a:cs typeface="Monda"/>
              <a:sym typeface="Monda"/>
            </a:endParaRPr>
          </a:p>
          <a:p>
            <a:pPr indent="-355600" lvl="0" marL="457200" marR="0" rtl="0" algn="just">
              <a:lnSpc>
                <a:spcPct val="115000"/>
              </a:lnSpc>
              <a:spcBef>
                <a:spcPts val="10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Split 70%-30% for training and test</a:t>
            </a:r>
            <a:endParaRPr b="0" i="0" sz="2000" u="none" cap="none" strike="noStrike">
              <a:solidFill>
                <a:schemeClr val="dk1"/>
              </a:solidFill>
              <a:latin typeface="Monda"/>
              <a:ea typeface="Monda"/>
              <a:cs typeface="Monda"/>
              <a:sym typeface="Monda"/>
            </a:endParaRPr>
          </a:p>
          <a:p>
            <a:pPr indent="-355600" lvl="0" marL="457200" marR="0" rtl="0" algn="just">
              <a:lnSpc>
                <a:spcPct val="115000"/>
              </a:lnSpc>
              <a:spcBef>
                <a:spcPts val="10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Three phases:</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Feature extraction network, where a convolutional feature map of the image is generated using a VGG</a:t>
            </a:r>
            <a:endParaRPr b="0" i="0" sz="1200" u="none" cap="none" strike="noStrike">
              <a:solidFill>
                <a:schemeClr val="dk1"/>
              </a:solidFill>
              <a:latin typeface="Times New Roman"/>
              <a:ea typeface="Times New Roman"/>
              <a:cs typeface="Times New Roman"/>
              <a:sym typeface="Times New Roman"/>
            </a:endParaRPr>
          </a:p>
          <a:p>
            <a:pPr indent="-355600" lvl="1" marL="914400" marR="0" rtl="0" algn="just">
              <a:lnSpc>
                <a:spcPct val="120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Region Proposal Network (RPN): the feature map created above is used to generate regions of interest (ROI), which are the regions with a higher probability to find pancreatic malignancies</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b="0" i="0" lang="pt-BR" sz="2000" u="none" cap="none" strike="noStrike">
                <a:solidFill>
                  <a:schemeClr val="dk1"/>
                </a:solidFill>
                <a:latin typeface="Monda"/>
                <a:ea typeface="Monda"/>
                <a:cs typeface="Monda"/>
                <a:sym typeface="Monda"/>
              </a:rPr>
              <a:t>Proposal classification and regression network: coordinates and probability scores are assigned to regions of the image</a:t>
            </a:r>
            <a:endParaRPr b="0" i="0" sz="2000" u="none" cap="none" strike="noStrike">
              <a:solidFill>
                <a:schemeClr val="dk1"/>
              </a:solidFill>
              <a:latin typeface="Monda"/>
              <a:ea typeface="Monda"/>
              <a:cs typeface="Monda"/>
              <a:sym typeface="Mond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1af1f5e9906_0_26"/>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737" name="Google Shape;737;g1af1f5e9906_0_26"/>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738" name="Google Shape;738;g1af1f5e9906_0_26"/>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739" name="Google Shape;739;g1af1f5e9906_0_26"/>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740" name="Google Shape;740;g1af1f5e9906_0_26"/>
          <p:cNvSpPr txBox="1"/>
          <p:nvPr/>
        </p:nvSpPr>
        <p:spPr>
          <a:xfrm>
            <a:off x="180301" y="691170"/>
            <a:ext cx="11843700" cy="384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20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Features used for the algorithm:</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Age</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Sex</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Number of metastatic lymph nodes via CT</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Number of metastatic lymph nodes via pathology</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N stage (tells whether cancer has spread to the nearby lymph nodes)</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Degree of tumor differentiation</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Presence or absence of intravascular tumor thrombus</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Presence or absence of nerve infiltration</a:t>
            </a:r>
            <a:endParaRPr b="0" i="0" sz="2000" u="none" cap="none" strike="noStrike">
              <a:solidFill>
                <a:schemeClr val="dk1"/>
              </a:solidFill>
              <a:latin typeface="Monda"/>
              <a:ea typeface="Monda"/>
              <a:cs typeface="Monda"/>
              <a:sym typeface="Monda"/>
            </a:endParaRPr>
          </a:p>
        </p:txBody>
      </p:sp>
      <p:sp>
        <p:nvSpPr>
          <p:cNvPr id="741" name="Google Shape;741;g1af1f5e9906_0_26"/>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FASTER REGION CNN -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1af1f5e9906_0_37"/>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747" name="Google Shape;747;g1af1f5e9906_0_37"/>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748" name="Google Shape;748;g1af1f5e9906_0_37"/>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749" name="Google Shape;749;g1af1f5e9906_0_37"/>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750" name="Google Shape;750;g1af1f5e9906_0_37"/>
          <p:cNvSpPr txBox="1"/>
          <p:nvPr/>
        </p:nvSpPr>
        <p:spPr>
          <a:xfrm>
            <a:off x="180301" y="691170"/>
            <a:ext cx="118437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20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Images were analyzed by senior experienced radiologists (5 years of working experience) </a:t>
            </a:r>
            <a:endParaRPr b="0" i="0" sz="2000" u="none" cap="none" strike="noStrike">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Labels for classification:</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Pancreatic tumor</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Normal pancreatic tissue</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Chronic pancreatitis</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Benign pancreatic tumor</a:t>
            </a:r>
            <a:endParaRPr b="0" i="0" sz="2000" u="none" cap="none" strike="noStrike">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A clear advantage of the AI method was the time required for analysis, which was about 3 seconds rather than 8 minutes for imaging specialists</a:t>
            </a:r>
            <a:endParaRPr b="0" i="0" sz="2000" u="none" cap="none" strike="noStrike">
              <a:solidFill>
                <a:schemeClr val="dk1"/>
              </a:solidFill>
              <a:latin typeface="Monda"/>
              <a:ea typeface="Monda"/>
              <a:cs typeface="Monda"/>
              <a:sym typeface="Monda"/>
            </a:endParaRPr>
          </a:p>
        </p:txBody>
      </p:sp>
      <p:sp>
        <p:nvSpPr>
          <p:cNvPr id="751" name="Google Shape;751;g1af1f5e9906_0_37"/>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FASTER REGION CNN -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1af5925a464_2_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757" name="Google Shape;757;g1af5925a464_2_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758" name="Google Shape;758;g1af5925a464_2_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759" name="Google Shape;759;g1af5925a464_2_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760" name="Google Shape;760;g1af5925a464_2_0"/>
          <p:cNvSpPr txBox="1"/>
          <p:nvPr/>
        </p:nvSpPr>
        <p:spPr>
          <a:xfrm>
            <a:off x="180301" y="691170"/>
            <a:ext cx="118437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Font typeface="Arial"/>
              <a:buChar char="●"/>
            </a:pPr>
            <a:r>
              <a:rPr lang="pt-BR" sz="2000">
                <a:solidFill>
                  <a:schemeClr val="dk1"/>
                </a:solidFill>
                <a:latin typeface="Monda"/>
                <a:ea typeface="Monda"/>
                <a:cs typeface="Monda"/>
                <a:sym typeface="Monda"/>
              </a:rPr>
              <a:t>Receiver Operating Curve (ROC)</a:t>
            </a:r>
            <a:endParaRPr b="0" i="0" sz="2000" u="none" cap="none" strike="noStrike">
              <a:solidFill>
                <a:schemeClr val="dk1"/>
              </a:solidFill>
              <a:latin typeface="Monda"/>
              <a:ea typeface="Monda"/>
              <a:cs typeface="Monda"/>
              <a:sym typeface="Monda"/>
            </a:endParaRPr>
          </a:p>
        </p:txBody>
      </p:sp>
      <p:pic>
        <p:nvPicPr>
          <p:cNvPr id="761" name="Google Shape;761;g1af5925a464_2_0"/>
          <p:cNvPicPr preferRelativeResize="0"/>
          <p:nvPr/>
        </p:nvPicPr>
        <p:blipFill>
          <a:blip r:embed="rId5">
            <a:alphaModFix/>
          </a:blip>
          <a:stretch>
            <a:fillRect/>
          </a:stretch>
        </p:blipFill>
        <p:spPr>
          <a:xfrm>
            <a:off x="8181300" y="1392042"/>
            <a:ext cx="3666925" cy="2887700"/>
          </a:xfrm>
          <a:prstGeom prst="rect">
            <a:avLst/>
          </a:prstGeom>
          <a:noFill/>
          <a:ln>
            <a:noFill/>
          </a:ln>
        </p:spPr>
      </p:pic>
      <p:pic>
        <p:nvPicPr>
          <p:cNvPr id="762" name="Google Shape;762;g1af5925a464_2_0"/>
          <p:cNvPicPr preferRelativeResize="0"/>
          <p:nvPr/>
        </p:nvPicPr>
        <p:blipFill>
          <a:blip r:embed="rId6">
            <a:alphaModFix/>
          </a:blip>
          <a:stretch>
            <a:fillRect/>
          </a:stretch>
        </p:blipFill>
        <p:spPr>
          <a:xfrm>
            <a:off x="666607" y="3350970"/>
            <a:ext cx="5467350" cy="771525"/>
          </a:xfrm>
          <a:prstGeom prst="rect">
            <a:avLst/>
          </a:prstGeom>
          <a:noFill/>
          <a:ln>
            <a:noFill/>
          </a:ln>
        </p:spPr>
      </p:pic>
      <p:pic>
        <p:nvPicPr>
          <p:cNvPr id="763" name="Google Shape;763;g1af5925a464_2_0"/>
          <p:cNvPicPr preferRelativeResize="0"/>
          <p:nvPr/>
        </p:nvPicPr>
        <p:blipFill>
          <a:blip r:embed="rId7">
            <a:alphaModFix/>
          </a:blip>
          <a:stretch>
            <a:fillRect/>
          </a:stretch>
        </p:blipFill>
        <p:spPr>
          <a:xfrm>
            <a:off x="533400" y="4624400"/>
            <a:ext cx="7915276" cy="809625"/>
          </a:xfrm>
          <a:prstGeom prst="rect">
            <a:avLst/>
          </a:prstGeom>
          <a:noFill/>
          <a:ln>
            <a:noFill/>
          </a:ln>
        </p:spPr>
      </p:pic>
      <p:sp>
        <p:nvSpPr>
          <p:cNvPr id="764" name="Google Shape;764;g1af5925a464_2_0"/>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FASTER REGION CNN -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1af1f5e9906_0_47"/>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770" name="Google Shape;770;g1af1f5e9906_0_47"/>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771" name="Google Shape;771;g1af1f5e9906_0_47"/>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772" name="Google Shape;772;g1af1f5e9906_0_47"/>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773" name="Google Shape;773;g1af1f5e9906_0_47"/>
          <p:cNvSpPr txBox="1"/>
          <p:nvPr/>
        </p:nvSpPr>
        <p:spPr>
          <a:xfrm>
            <a:off x="180301" y="691170"/>
            <a:ext cx="11843700" cy="200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20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As a measurement of its performance, the Area Under Curve (AUC) of the ROC resulted in a value of 0.9632</a:t>
            </a:r>
            <a:endParaRPr b="0" i="0" sz="2000" u="none" cap="none" strike="noStrike">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We may conclude that the diagnostic capability of the trained Faster R-CNN AI system is quite high, as well as very effective since its maximum value is unity</a:t>
            </a:r>
            <a:endParaRPr b="0" i="0" sz="2000" u="none" cap="none" strike="noStrike">
              <a:solidFill>
                <a:schemeClr val="dk1"/>
              </a:solidFill>
              <a:latin typeface="Monda"/>
              <a:ea typeface="Monda"/>
              <a:cs typeface="Monda"/>
              <a:sym typeface="Monda"/>
            </a:endParaRPr>
          </a:p>
        </p:txBody>
      </p:sp>
      <p:pic>
        <p:nvPicPr>
          <p:cNvPr id="774" name="Google Shape;774;g1af1f5e9906_0_47"/>
          <p:cNvPicPr preferRelativeResize="0"/>
          <p:nvPr/>
        </p:nvPicPr>
        <p:blipFill rotWithShape="1">
          <a:blip r:embed="rId5">
            <a:alphaModFix/>
          </a:blip>
          <a:srcRect b="0" l="0" r="0" t="0"/>
          <a:stretch/>
        </p:blipFill>
        <p:spPr>
          <a:xfrm>
            <a:off x="2105108" y="2936970"/>
            <a:ext cx="4919150" cy="3768630"/>
          </a:xfrm>
          <a:prstGeom prst="rect">
            <a:avLst/>
          </a:prstGeom>
          <a:noFill/>
          <a:ln>
            <a:noFill/>
          </a:ln>
        </p:spPr>
      </p:pic>
      <p:sp>
        <p:nvSpPr>
          <p:cNvPr id="775" name="Google Shape;775;g1af1f5e9906_0_47"/>
          <p:cNvSpPr txBox="1"/>
          <p:nvPr/>
        </p:nvSpPr>
        <p:spPr>
          <a:xfrm>
            <a:off x="7272823" y="6313050"/>
            <a:ext cx="2346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highlight>
                  <a:srgbClr val="FFFFFF"/>
                </a:highlight>
                <a:latin typeface="Monda"/>
                <a:ea typeface="Monda"/>
                <a:cs typeface="Monda"/>
                <a:sym typeface="Monda"/>
              </a:rPr>
              <a:t>Source: Liu et al. (2019)</a:t>
            </a:r>
            <a:endParaRPr b="0" i="0" sz="1200" u="none" cap="none" strike="noStrike">
              <a:solidFill>
                <a:schemeClr val="dk1"/>
              </a:solidFill>
              <a:latin typeface="Monda"/>
              <a:ea typeface="Monda"/>
              <a:cs typeface="Monda"/>
              <a:sym typeface="Monda"/>
            </a:endParaRPr>
          </a:p>
        </p:txBody>
      </p:sp>
      <p:sp>
        <p:nvSpPr>
          <p:cNvPr id="776" name="Google Shape;776;g1af1f5e9906_0_47"/>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FASTER REGION CNN -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ad72bb8bc3_1_98"/>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153" name="Google Shape;153;g1ad72bb8bc3_1_98"/>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154" name="Google Shape;154;g1ad72bb8bc3_1_98"/>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155" name="Google Shape;155;g1ad72bb8bc3_1_98"/>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156" name="Google Shape;156;g1ad72bb8bc3_1_98"/>
          <p:cNvPicPr preferRelativeResize="0"/>
          <p:nvPr/>
        </p:nvPicPr>
        <p:blipFill rotWithShape="1">
          <a:blip r:embed="rId5">
            <a:alphaModFix/>
          </a:blip>
          <a:srcRect b="0" l="0" r="0" t="0"/>
          <a:stretch/>
        </p:blipFill>
        <p:spPr>
          <a:xfrm>
            <a:off x="291425" y="951725"/>
            <a:ext cx="9066901" cy="5660897"/>
          </a:xfrm>
          <a:prstGeom prst="rect">
            <a:avLst/>
          </a:prstGeom>
          <a:noFill/>
          <a:ln>
            <a:noFill/>
          </a:ln>
        </p:spPr>
      </p:pic>
      <p:sp>
        <p:nvSpPr>
          <p:cNvPr id="157" name="Google Shape;157;g1ad72bb8bc3_1_98"/>
          <p:cNvSpPr/>
          <p:nvPr/>
        </p:nvSpPr>
        <p:spPr>
          <a:xfrm>
            <a:off x="291425" y="4501725"/>
            <a:ext cx="9066900" cy="459900"/>
          </a:xfrm>
          <a:prstGeom prst="rect">
            <a:avLst/>
          </a:prstGeom>
          <a:noFill/>
          <a:ln cap="flat" cmpd="sng" w="9525">
            <a:solidFill>
              <a:srgbClr val="006D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1ad72bb8bc3_1_98"/>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PANCREATIC CANCER</a:t>
            </a:r>
            <a:endParaRPr b="0" i="0" sz="1400" u="none" cap="none" strike="noStrike">
              <a:solidFill>
                <a:srgbClr val="000000"/>
              </a:solidFill>
              <a:latin typeface="Arial"/>
              <a:ea typeface="Arial"/>
              <a:cs typeface="Arial"/>
              <a:sym typeface="Arial"/>
            </a:endParaRPr>
          </a:p>
        </p:txBody>
      </p:sp>
      <p:pic>
        <p:nvPicPr>
          <p:cNvPr id="159" name="Google Shape;159;g1ad72bb8bc3_1_98"/>
          <p:cNvPicPr preferRelativeResize="0"/>
          <p:nvPr/>
        </p:nvPicPr>
        <p:blipFill rotWithShape="1">
          <a:blip r:embed="rId6">
            <a:alphaModFix/>
          </a:blip>
          <a:srcRect b="0" l="0" r="0" t="0"/>
          <a:stretch/>
        </p:blipFill>
        <p:spPr>
          <a:xfrm>
            <a:off x="10334527" y="4842536"/>
            <a:ext cx="1540175" cy="1914940"/>
          </a:xfrm>
          <a:prstGeom prst="rect">
            <a:avLst/>
          </a:prstGeom>
          <a:noFill/>
          <a:ln>
            <a:noFill/>
          </a:ln>
        </p:spPr>
      </p:pic>
      <p:sp>
        <p:nvSpPr>
          <p:cNvPr id="160" name="Google Shape;160;g1ad72bb8bc3_1_98"/>
          <p:cNvSpPr txBox="1"/>
          <p:nvPr/>
        </p:nvSpPr>
        <p:spPr>
          <a:xfrm>
            <a:off x="9860802" y="4343400"/>
            <a:ext cx="2296200" cy="36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alibri"/>
                <a:ea typeface="Calibri"/>
                <a:cs typeface="Calibri"/>
                <a:sym typeface="Calibri"/>
              </a:rPr>
              <a:t>Source: Instituto Nacional de Câncer - INCA</a:t>
            </a:r>
            <a:endParaRPr b="0" i="0" sz="1300" u="none" cap="none" strike="noStrike">
              <a:solidFill>
                <a:srgbClr val="00000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1af1f5e9906_0_59"/>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782" name="Google Shape;782;g1af1f5e9906_0_59"/>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783" name="Google Shape;783;g1af1f5e9906_0_59"/>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784" name="Google Shape;784;g1af1f5e9906_0_59"/>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785" name="Google Shape;785;g1af1f5e9906_0_59"/>
          <p:cNvSpPr txBox="1"/>
          <p:nvPr/>
        </p:nvSpPr>
        <p:spPr>
          <a:xfrm>
            <a:off x="180301" y="691170"/>
            <a:ext cx="118437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20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Limitations of the verification process are </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Only images of patients with pancreatic cancer were used</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Data from only one clinical center</a:t>
            </a:r>
            <a:endParaRPr b="0" i="0" sz="2000" u="none" cap="none" strike="noStrike">
              <a:solidFill>
                <a:schemeClr val="dk1"/>
              </a:solidFill>
              <a:latin typeface="Monda"/>
              <a:ea typeface="Monda"/>
              <a:cs typeface="Monda"/>
              <a:sym typeface="Monda"/>
            </a:endParaRPr>
          </a:p>
        </p:txBody>
      </p:sp>
      <p:sp>
        <p:nvSpPr>
          <p:cNvPr id="786" name="Google Shape;786;g1af1f5e9906_0_59"/>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FASTER REGION CNN -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1af5925a464_0_55"/>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792" name="Google Shape;792;g1af5925a464_0_55"/>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793" name="Google Shape;793;g1af5925a464_0_55"/>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794" name="Google Shape;794;g1af5925a464_0_55"/>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795" name="Google Shape;795;g1af5925a464_0_55"/>
          <p:cNvSpPr/>
          <p:nvPr/>
        </p:nvSpPr>
        <p:spPr>
          <a:xfrm>
            <a:off x="199300" y="2101775"/>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pt-BR" sz="3600">
                <a:solidFill>
                  <a:schemeClr val="lt1"/>
                </a:solidFill>
                <a:latin typeface="Monda"/>
                <a:ea typeface="Monda"/>
                <a:cs typeface="Monda"/>
                <a:sym typeface="Monda"/>
              </a:rPr>
              <a:t>3</a:t>
            </a:r>
            <a:endParaRPr b="1" i="0" sz="3600" u="none" cap="none" strike="noStrike">
              <a:solidFill>
                <a:schemeClr val="lt1"/>
              </a:solidFill>
              <a:latin typeface="Monda"/>
              <a:ea typeface="Monda"/>
              <a:cs typeface="Monda"/>
              <a:sym typeface="Monda"/>
            </a:endParaRPr>
          </a:p>
        </p:txBody>
      </p:sp>
      <p:sp>
        <p:nvSpPr>
          <p:cNvPr id="796" name="Google Shape;796;g1af5925a464_0_55"/>
          <p:cNvSpPr txBox="1"/>
          <p:nvPr/>
        </p:nvSpPr>
        <p:spPr>
          <a:xfrm>
            <a:off x="1311350" y="1877200"/>
            <a:ext cx="104955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3600" u="none" cap="none" strike="noStrike">
                <a:solidFill>
                  <a:srgbClr val="000000"/>
                </a:solidFill>
                <a:latin typeface="Monda"/>
                <a:ea typeface="Monda"/>
                <a:cs typeface="Monda"/>
                <a:sym typeface="Monda"/>
              </a:rPr>
              <a:t>MACHINE LEARNING APPLICATIONS ANALYSIS</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chemeClr val="dk1"/>
              </a:buClr>
              <a:buSzPts val="1100"/>
              <a:buFont typeface="Arial"/>
              <a:buNone/>
            </a:pPr>
            <a:r>
              <a:t/>
            </a:r>
            <a:endParaRPr b="0" i="0" sz="3600" u="none" cap="none" strike="noStrike">
              <a:solidFill>
                <a:srgbClr val="000000"/>
              </a:solidFill>
              <a:latin typeface="Monda"/>
              <a:ea typeface="Monda"/>
              <a:cs typeface="Monda"/>
              <a:sym typeface="Mond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Monda"/>
              <a:ea typeface="Monda"/>
              <a:cs typeface="Monda"/>
              <a:sym typeface="Monda"/>
            </a:endParaRPr>
          </a:p>
        </p:txBody>
      </p:sp>
      <p:sp>
        <p:nvSpPr>
          <p:cNvPr id="797" name="Google Shape;797;g1af5925a464_0_55"/>
          <p:cNvSpPr txBox="1"/>
          <p:nvPr/>
        </p:nvSpPr>
        <p:spPr>
          <a:xfrm>
            <a:off x="383400" y="3585050"/>
            <a:ext cx="11425200" cy="1354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900">
                <a:solidFill>
                  <a:schemeClr val="dk1"/>
                </a:solidFill>
                <a:latin typeface="Monda"/>
                <a:ea typeface="Monda"/>
                <a:cs typeface="Monda"/>
                <a:sym typeface="Monda"/>
              </a:rPr>
              <a:t>5. </a:t>
            </a:r>
            <a:r>
              <a:rPr lang="pt-BR" sz="1900">
                <a:solidFill>
                  <a:schemeClr val="dk1"/>
                </a:solidFill>
                <a:latin typeface="Monda"/>
                <a:ea typeface="Monda"/>
                <a:cs typeface="Monda"/>
                <a:sym typeface="Monda"/>
              </a:rPr>
              <a:t>Construction of a convolutional neural network classifier developed by computed tomography images for pancreatic cancer diagnosis.</a:t>
            </a:r>
            <a:endParaRPr sz="1900">
              <a:solidFill>
                <a:schemeClr val="dk1"/>
              </a:solidFill>
              <a:latin typeface="Monda"/>
              <a:ea typeface="Monda"/>
              <a:cs typeface="Monda"/>
              <a:sym typeface="Monda"/>
            </a:endParaRPr>
          </a:p>
          <a:p>
            <a:pPr indent="0" lvl="0" marL="0" rtl="0" algn="just">
              <a:lnSpc>
                <a:spcPct val="150000"/>
              </a:lnSpc>
              <a:spcBef>
                <a:spcPts val="0"/>
              </a:spcBef>
              <a:spcAft>
                <a:spcPts val="0"/>
              </a:spcAft>
              <a:buNone/>
            </a:pPr>
            <a:r>
              <a:rPr lang="pt-BR" sz="1900">
                <a:solidFill>
                  <a:schemeClr val="dk1"/>
                </a:solidFill>
                <a:latin typeface="Monda"/>
                <a:ea typeface="Monda"/>
                <a:cs typeface="Monda"/>
                <a:sym typeface="Monda"/>
              </a:rPr>
              <a:t>(Ma et al. 2020)</a:t>
            </a:r>
            <a:endParaRPr sz="1900">
              <a:solidFill>
                <a:schemeClr val="dk1"/>
              </a:solidFill>
              <a:latin typeface="Monda"/>
              <a:ea typeface="Monda"/>
              <a:cs typeface="Monda"/>
              <a:sym typeface="Mond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1af1f5e9906_0_8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03" name="Google Shape;803;g1af1f5e9906_0_8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804" name="Google Shape;804;g1af1f5e9906_0_8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805" name="Google Shape;805;g1af1f5e9906_0_8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806" name="Google Shape;806;g1af1f5e9906_0_80"/>
          <p:cNvSpPr txBox="1"/>
          <p:nvPr/>
        </p:nvSpPr>
        <p:spPr>
          <a:xfrm>
            <a:off x="180301" y="691170"/>
            <a:ext cx="11843700" cy="315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15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222 patients, 3494 images</a:t>
            </a:r>
            <a:endParaRPr b="0" i="0" sz="2000" u="none" cap="none" strike="noStrike">
              <a:solidFill>
                <a:schemeClr val="dk1"/>
              </a:solidFill>
              <a:latin typeface="Monda"/>
              <a:ea typeface="Monda"/>
              <a:cs typeface="Monda"/>
              <a:sym typeface="Monda"/>
            </a:endParaRPr>
          </a:p>
          <a:p>
            <a:pPr indent="-355600" lvl="0" marL="457200" marR="0" rtl="0" algn="just">
              <a:lnSpc>
                <a:spcPct val="115000"/>
              </a:lnSpc>
              <a:spcBef>
                <a:spcPts val="10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Split into training, verification and validation</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10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10-fold cross</a:t>
            </a:r>
            <a:r>
              <a:rPr lang="pt-BR" sz="2000">
                <a:solidFill>
                  <a:schemeClr val="dk1"/>
                </a:solidFill>
                <a:latin typeface="Monda"/>
                <a:ea typeface="Monda"/>
                <a:cs typeface="Monda"/>
                <a:sym typeface="Monda"/>
              </a:rPr>
              <a:t> </a:t>
            </a:r>
            <a:r>
              <a:rPr b="0" i="0" lang="pt-BR" sz="2000" u="none" cap="none" strike="noStrike">
                <a:solidFill>
                  <a:schemeClr val="dk1"/>
                </a:solidFill>
                <a:latin typeface="Monda"/>
                <a:ea typeface="Monda"/>
                <a:cs typeface="Monda"/>
                <a:sym typeface="Monda"/>
              </a:rPr>
              <a:t>validation</a:t>
            </a:r>
            <a:endParaRPr b="0" i="0" sz="2000" u="none" cap="none" strike="noStrike">
              <a:solidFill>
                <a:schemeClr val="dk1"/>
              </a:solidFill>
              <a:latin typeface="Monda"/>
              <a:ea typeface="Monda"/>
              <a:cs typeface="Monda"/>
              <a:sym typeface="Monda"/>
            </a:endParaRPr>
          </a:p>
          <a:p>
            <a:pPr indent="-355600" lvl="0" marL="457200" marR="0" rtl="0" algn="just">
              <a:lnSpc>
                <a:spcPct val="115000"/>
              </a:lnSpc>
              <a:spcBef>
                <a:spcPts val="10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Plain scan</a:t>
            </a:r>
            <a:endParaRPr b="0" i="0" sz="2000" u="none" cap="none" strike="noStrike">
              <a:solidFill>
                <a:schemeClr val="dk1"/>
              </a:solidFill>
              <a:latin typeface="Monda"/>
              <a:ea typeface="Monda"/>
              <a:cs typeface="Monda"/>
              <a:sym typeface="Monda"/>
            </a:endParaRPr>
          </a:p>
          <a:p>
            <a:pPr indent="-355600" lvl="0" marL="457200" marR="0" rtl="0" algn="just">
              <a:lnSpc>
                <a:spcPct val="115000"/>
              </a:lnSpc>
              <a:spcBef>
                <a:spcPts val="10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Arterial phase</a:t>
            </a:r>
            <a:endParaRPr b="0" i="0" sz="2000" u="none" cap="none" strike="noStrike">
              <a:solidFill>
                <a:schemeClr val="dk1"/>
              </a:solidFill>
              <a:latin typeface="Monda"/>
              <a:ea typeface="Monda"/>
              <a:cs typeface="Monda"/>
              <a:sym typeface="Monda"/>
            </a:endParaRPr>
          </a:p>
          <a:p>
            <a:pPr indent="-355600" lvl="0" marL="457200" marR="0" rtl="0" algn="just">
              <a:lnSpc>
                <a:spcPct val="115000"/>
              </a:lnSpc>
              <a:spcBef>
                <a:spcPts val="10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Venous phase</a:t>
            </a:r>
            <a:endParaRPr b="0" i="0" sz="2000" u="none" cap="none" strike="noStrike">
              <a:solidFill>
                <a:schemeClr val="dk1"/>
              </a:solidFill>
              <a:latin typeface="Monda"/>
              <a:ea typeface="Monda"/>
              <a:cs typeface="Monda"/>
              <a:sym typeface="Monda"/>
            </a:endParaRPr>
          </a:p>
        </p:txBody>
      </p:sp>
      <p:sp>
        <p:nvSpPr>
          <p:cNvPr id="807" name="Google Shape;807;g1af1f5e9906_0_80"/>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CONVOLUTIONAL LAYERS, BN, ReLU</a:t>
            </a:r>
            <a:r>
              <a:rPr b="1" i="1" lang="pt-BR" sz="2500">
                <a:solidFill>
                  <a:srgbClr val="006D00"/>
                </a:solidFill>
                <a:latin typeface="Century Gothic"/>
                <a:ea typeface="Century Gothic"/>
                <a:cs typeface="Century Gothic"/>
                <a:sym typeface="Century Gothic"/>
              </a:rPr>
              <a:t> - METHODOLOGY</a:t>
            </a:r>
            <a:endParaRPr b="0" i="0" sz="1400" u="none" cap="none" strike="noStrike">
              <a:solidFill>
                <a:srgbClr val="000000"/>
              </a:solidFill>
              <a:latin typeface="Arial"/>
              <a:ea typeface="Arial"/>
              <a:cs typeface="Arial"/>
              <a:sym typeface="Arial"/>
            </a:endParaRPr>
          </a:p>
        </p:txBody>
      </p:sp>
      <p:pic>
        <p:nvPicPr>
          <p:cNvPr id="808" name="Google Shape;808;g1af1f5e9906_0_80"/>
          <p:cNvPicPr preferRelativeResize="0"/>
          <p:nvPr/>
        </p:nvPicPr>
        <p:blipFill>
          <a:blip r:embed="rId5">
            <a:alphaModFix/>
          </a:blip>
          <a:stretch>
            <a:fillRect/>
          </a:stretch>
        </p:blipFill>
        <p:spPr>
          <a:xfrm>
            <a:off x="6441627" y="2165078"/>
            <a:ext cx="3640750" cy="4138475"/>
          </a:xfrm>
          <a:prstGeom prst="rect">
            <a:avLst/>
          </a:prstGeom>
          <a:noFill/>
          <a:ln>
            <a:noFill/>
          </a:ln>
        </p:spPr>
      </p:pic>
      <p:sp>
        <p:nvSpPr>
          <p:cNvPr id="809" name="Google Shape;809;g1af1f5e9906_0_80"/>
          <p:cNvSpPr txBox="1"/>
          <p:nvPr/>
        </p:nvSpPr>
        <p:spPr>
          <a:xfrm>
            <a:off x="7272823" y="6236850"/>
            <a:ext cx="2346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highlight>
                  <a:srgbClr val="FFFFFF"/>
                </a:highlight>
                <a:latin typeface="Monda"/>
                <a:ea typeface="Monda"/>
                <a:cs typeface="Monda"/>
                <a:sym typeface="Monda"/>
              </a:rPr>
              <a:t>Source: </a:t>
            </a:r>
            <a:r>
              <a:rPr lang="pt-BR" sz="1200">
                <a:solidFill>
                  <a:schemeClr val="dk1"/>
                </a:solidFill>
                <a:highlight>
                  <a:srgbClr val="FFFFFF"/>
                </a:highlight>
                <a:latin typeface="Monda"/>
                <a:ea typeface="Monda"/>
                <a:cs typeface="Monda"/>
                <a:sym typeface="Monda"/>
              </a:rPr>
              <a:t>towardsdatascience.com</a:t>
            </a:r>
            <a:endParaRPr b="0" i="0" sz="1200" u="none" cap="none" strike="noStrike">
              <a:solidFill>
                <a:schemeClr val="dk1"/>
              </a:solidFill>
              <a:latin typeface="Monda"/>
              <a:ea typeface="Monda"/>
              <a:cs typeface="Monda"/>
              <a:sym typeface="Mond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g1af1f5e9906_0_99"/>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15" name="Google Shape;815;g1af1f5e9906_0_99"/>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816" name="Google Shape;816;g1af1f5e9906_0_99"/>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817" name="Google Shape;817;g1af1f5e9906_0_99"/>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818" name="Google Shape;818;g1af1f5e9906_0_99"/>
          <p:cNvSpPr txBox="1"/>
          <p:nvPr/>
        </p:nvSpPr>
        <p:spPr>
          <a:xfrm>
            <a:off x="180301" y="691170"/>
            <a:ext cx="118437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20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Binary classifiers</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No cancer</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Cancer</a:t>
            </a:r>
            <a:endParaRPr b="0" i="0" sz="2000" u="none" cap="none" strike="noStrike">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Ternary classifiers</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No cancer</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Cancer at tail or body</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Cancer at head or neck</a:t>
            </a:r>
            <a:endParaRPr b="0" i="0" sz="2000" u="none" cap="none" strike="noStrike">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Surgical approach according to mass location</a:t>
            </a:r>
            <a:endParaRPr b="0" i="0" sz="2000" u="none" cap="none" strike="noStrike">
              <a:solidFill>
                <a:schemeClr val="dk1"/>
              </a:solidFill>
              <a:latin typeface="Monda"/>
              <a:ea typeface="Monda"/>
              <a:cs typeface="Monda"/>
              <a:sym typeface="Monda"/>
            </a:endParaRPr>
          </a:p>
        </p:txBody>
      </p:sp>
      <p:sp>
        <p:nvSpPr>
          <p:cNvPr id="819" name="Google Shape;819;g1af1f5e9906_0_99"/>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CONVOLUTIONAL LAYERS, BN, ReLU -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1af1f5e9906_0_9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25" name="Google Shape;825;g1af1f5e9906_0_9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826" name="Google Shape;826;g1af1f5e9906_0_9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827" name="Google Shape;827;g1af1f5e9906_0_9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828" name="Google Shape;828;g1af1f5e9906_0_90"/>
          <p:cNvSpPr txBox="1"/>
          <p:nvPr/>
        </p:nvSpPr>
        <p:spPr>
          <a:xfrm>
            <a:off x="180301" y="691170"/>
            <a:ext cx="118437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20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Accuracy</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Ratio between the number of correct predict</a:t>
            </a:r>
            <a:r>
              <a:rPr lang="pt-BR" sz="2000">
                <a:solidFill>
                  <a:schemeClr val="dk1"/>
                </a:solidFill>
                <a:latin typeface="Monda"/>
                <a:ea typeface="Monda"/>
                <a:cs typeface="Monda"/>
                <a:sym typeface="Monda"/>
              </a:rPr>
              <a:t>ions</a:t>
            </a:r>
            <a:r>
              <a:rPr b="0" i="0" lang="pt-BR" sz="2000" u="none" cap="none" strike="noStrike">
                <a:solidFill>
                  <a:schemeClr val="dk1"/>
                </a:solidFill>
                <a:latin typeface="Monda"/>
                <a:ea typeface="Monda"/>
                <a:cs typeface="Monda"/>
                <a:sym typeface="Monda"/>
              </a:rPr>
              <a:t> and all </a:t>
            </a:r>
            <a:r>
              <a:rPr lang="pt-BR" sz="2000">
                <a:solidFill>
                  <a:schemeClr val="dk1"/>
                </a:solidFill>
                <a:latin typeface="Monda"/>
                <a:ea typeface="Monda"/>
                <a:cs typeface="Monda"/>
                <a:sym typeface="Monda"/>
              </a:rPr>
              <a:t>predictions</a:t>
            </a:r>
            <a:endParaRPr sz="2000">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Sensitivity</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Ratio between the correctly predicted non-malignant cases and all non-malignant cases</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Probability of a positive test given that the patient has the disease</a:t>
            </a:r>
            <a:endParaRPr sz="2000">
              <a:solidFill>
                <a:schemeClr val="dk1"/>
              </a:solidFill>
              <a:latin typeface="Monda"/>
              <a:ea typeface="Monda"/>
              <a:cs typeface="Monda"/>
              <a:sym typeface="Monda"/>
            </a:endParaRPr>
          </a:p>
          <a:p>
            <a:pPr indent="-355600" lvl="0" marL="4572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Specificity</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Correctly predicted malignant lesions over all images classified as malignant</a:t>
            </a:r>
            <a:endParaRPr b="0" i="0" sz="2000" u="none" cap="none" strike="noStrike">
              <a:solidFill>
                <a:schemeClr val="dk1"/>
              </a:solidFill>
              <a:latin typeface="Monda"/>
              <a:ea typeface="Monda"/>
              <a:cs typeface="Monda"/>
              <a:sym typeface="Monda"/>
            </a:endParaRPr>
          </a:p>
          <a:p>
            <a:pPr indent="-355600" lvl="1" marL="914400" marR="0" rtl="0" algn="just">
              <a:lnSpc>
                <a:spcPct val="120000"/>
              </a:lnSpc>
              <a:spcBef>
                <a:spcPts val="0"/>
              </a:spcBef>
              <a:spcAft>
                <a:spcPts val="0"/>
              </a:spcAft>
              <a:buClr>
                <a:schemeClr val="dk1"/>
              </a:buClr>
              <a:buSzPts val="2000"/>
              <a:buFont typeface="Monda"/>
              <a:buChar char="○"/>
            </a:pPr>
            <a:r>
              <a:rPr lang="pt-BR" sz="2000">
                <a:solidFill>
                  <a:schemeClr val="dk1"/>
                </a:solidFill>
                <a:latin typeface="Monda"/>
                <a:ea typeface="Monda"/>
                <a:cs typeface="Monda"/>
                <a:sym typeface="Monda"/>
              </a:rPr>
              <a:t>Probability of a negative test given that the patient is well</a:t>
            </a:r>
            <a:endParaRPr sz="2000">
              <a:solidFill>
                <a:schemeClr val="dk1"/>
              </a:solidFill>
              <a:latin typeface="Monda"/>
              <a:ea typeface="Monda"/>
              <a:cs typeface="Monda"/>
              <a:sym typeface="Monda"/>
            </a:endParaRPr>
          </a:p>
        </p:txBody>
      </p:sp>
      <p:sp>
        <p:nvSpPr>
          <p:cNvPr id="829" name="Google Shape;829;g1af1f5e9906_0_90"/>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CONVOLUTIONAL LAYERS, BN, ReLU - METHODOLOGY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1af1f5e9906_0_111"/>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35" name="Google Shape;835;g1af1f5e9906_0_111"/>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836" name="Google Shape;836;g1af1f5e9906_0_111"/>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837" name="Google Shape;837;g1af1f5e9906_0_111"/>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838" name="Google Shape;838;g1af1f5e9906_0_111"/>
          <p:cNvSpPr txBox="1"/>
          <p:nvPr/>
        </p:nvSpPr>
        <p:spPr>
          <a:xfrm>
            <a:off x="180301" y="691170"/>
            <a:ext cx="11843700" cy="126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20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Binary classifier achieved high effectiveness, which can be seen when compared to the specialist's analysis</a:t>
            </a:r>
            <a:endParaRPr b="0" i="0" sz="2000" u="none" cap="none" strike="noStrike">
              <a:solidFill>
                <a:schemeClr val="dk1"/>
              </a:solidFill>
              <a:latin typeface="Monda"/>
              <a:ea typeface="Monda"/>
              <a:cs typeface="Monda"/>
              <a:sym typeface="Monda"/>
            </a:endParaRPr>
          </a:p>
        </p:txBody>
      </p:sp>
      <p:graphicFrame>
        <p:nvGraphicFramePr>
          <p:cNvPr id="839" name="Google Shape;839;g1af1f5e9906_0_111"/>
          <p:cNvGraphicFramePr/>
          <p:nvPr/>
        </p:nvGraphicFramePr>
        <p:xfrm>
          <a:off x="952500" y="2667000"/>
          <a:ext cx="3000000" cy="3000000"/>
        </p:xfrm>
        <a:graphic>
          <a:graphicData uri="http://schemas.openxmlformats.org/drawingml/2006/table">
            <a:tbl>
              <a:tblPr>
                <a:noFill/>
                <a:tableStyleId>{07FA0570-CCB1-4829-A44B-6FFDBE1C9784}</a:tableStyleId>
              </a:tblPr>
              <a:tblGrid>
                <a:gridCol w="1714500"/>
                <a:gridCol w="1714500"/>
                <a:gridCol w="1714500"/>
                <a:gridCol w="1714500"/>
                <a:gridCol w="1714500"/>
                <a:gridCol w="1714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Dataset</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Plain scan</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Arterial phase</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Venous phase</a:t>
                      </a:r>
                      <a:endParaRPr b="1" sz="1400" u="none" cap="none" strike="noStrike"/>
                    </a:p>
                  </a:txBody>
                  <a:tcPr marT="91425" marB="91425" marR="91425" marL="91425"/>
                </a:tc>
                <a:tc>
                  <a:txBody>
                    <a:bodyPr/>
                    <a:lstStyle/>
                    <a:p>
                      <a:pPr indent="0" lvl="0" marL="0" marR="0" rtl="0" algn="ctr">
                        <a:lnSpc>
                          <a:spcPct val="120000"/>
                        </a:lnSpc>
                        <a:spcBef>
                          <a:spcPts val="0"/>
                        </a:spcBef>
                        <a:spcAft>
                          <a:spcPts val="0"/>
                        </a:spcAft>
                        <a:buClr>
                          <a:srgbClr val="000000"/>
                        </a:buClr>
                        <a:buSzPts val="1600"/>
                        <a:buFont typeface="Arial"/>
                        <a:buNone/>
                      </a:pPr>
                      <a:r>
                        <a:rPr b="1" lang="pt-BR" sz="1600" u="none" cap="none" strike="noStrike">
                          <a:solidFill>
                            <a:schemeClr val="dk1"/>
                          </a:solidFill>
                          <a:latin typeface="Times New Roman"/>
                          <a:ea typeface="Times New Roman"/>
                          <a:cs typeface="Times New Roman"/>
                          <a:sym typeface="Times New Roman"/>
                        </a:rPr>
                        <a:t>χ²</a:t>
                      </a:r>
                      <a:r>
                        <a:rPr b="1" lang="pt-BR" sz="1400" u="none" cap="none" strike="noStrike"/>
                        <a:t> value</a:t>
                      </a:r>
                      <a:endParaRPr b="1"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p value</a:t>
                      </a:r>
                      <a:endParaRPr b="1"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Accuracy</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0.954747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0.957580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0.951549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0.346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0.841</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Sensitivity</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0.982710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0.975695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0.978692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0.149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0.928</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Specificity</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0.915758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0.940808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0.922756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0.914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0.633</a:t>
                      </a:r>
                      <a:endParaRPr sz="1400" u="none" cap="none" strike="noStrike"/>
                    </a:p>
                  </a:txBody>
                  <a:tcPr marT="91425" marB="91425" marR="91425" marL="91425"/>
                </a:tc>
              </a:tr>
            </a:tbl>
          </a:graphicData>
        </a:graphic>
      </p:graphicFrame>
      <p:graphicFrame>
        <p:nvGraphicFramePr>
          <p:cNvPr id="840" name="Google Shape;840;g1af1f5e9906_0_111"/>
          <p:cNvGraphicFramePr/>
          <p:nvPr/>
        </p:nvGraphicFramePr>
        <p:xfrm>
          <a:off x="952500" y="4533900"/>
          <a:ext cx="3000000" cy="3000000"/>
        </p:xfrm>
        <a:graphic>
          <a:graphicData uri="http://schemas.openxmlformats.org/drawingml/2006/table">
            <a:tbl>
              <a:tblPr>
                <a:noFill/>
                <a:tableStyleId>{07FA0570-CCB1-4829-A44B-6FFDBE1C9784}</a:tableStyleId>
              </a:tblPr>
              <a:tblGrid>
                <a:gridCol w="3429000"/>
                <a:gridCol w="3429000"/>
                <a:gridCol w="34290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solidFill>
                            <a:schemeClr val="dk1"/>
                          </a:solidFill>
                        </a:rPr>
                        <a:t>Dataset</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pt-BR" sz="1400" u="none" cap="none" strike="noStrike">
                          <a:solidFill>
                            <a:schemeClr val="dk1"/>
                          </a:solidFill>
                        </a:rPr>
                        <a:t>CNN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pt-BR" sz="1400" u="none" cap="none" strike="noStrike">
                          <a:solidFill>
                            <a:schemeClr val="dk1"/>
                          </a:solidFill>
                        </a:rPr>
                        <a:t>Gastroenterologists</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Number of doctors</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pt-BR" u="none" cap="none" strike="noStrike"/>
                        <a:t>-</a:t>
                      </a:r>
                      <a:endParaRPr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u="none" cap="none" strike="noStrike"/>
                        <a:t>10</a:t>
                      </a:r>
                      <a:endParaRPr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Accuracy</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0.954747</a:t>
                      </a:r>
                      <a:endParaRPr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u="none" cap="none" strike="noStrike"/>
                        <a:t>0.922</a:t>
                      </a:r>
                      <a:endParaRPr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Sensitivity</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0.982710</a:t>
                      </a:r>
                      <a:endParaRPr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u="none" cap="none" strike="noStrike">
                          <a:solidFill>
                            <a:schemeClr val="dk1"/>
                          </a:solidFill>
                        </a:rPr>
                        <a:t>0.923</a:t>
                      </a:r>
                      <a:endParaRPr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Specificity</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0.915758</a:t>
                      </a:r>
                      <a:endParaRPr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u="none" cap="none" strike="noStrike">
                          <a:solidFill>
                            <a:schemeClr val="dk1"/>
                          </a:solidFill>
                        </a:rPr>
                        <a:t>0.921</a:t>
                      </a:r>
                      <a:endParaRPr u="none" cap="none" strike="noStrike"/>
                    </a:p>
                  </a:txBody>
                  <a:tcPr marT="91425" marB="91425" marR="91425" marL="91425"/>
                </a:tc>
              </a:tr>
            </a:tbl>
          </a:graphicData>
        </a:graphic>
      </p:graphicFrame>
      <p:sp>
        <p:nvSpPr>
          <p:cNvPr id="841" name="Google Shape;841;g1af1f5e9906_0_111"/>
          <p:cNvSpPr txBox="1"/>
          <p:nvPr/>
        </p:nvSpPr>
        <p:spPr>
          <a:xfrm>
            <a:off x="7272823" y="6541650"/>
            <a:ext cx="2346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highlight>
                  <a:srgbClr val="FFFFFF"/>
                </a:highlight>
                <a:latin typeface="Monda"/>
                <a:ea typeface="Monda"/>
                <a:cs typeface="Monda"/>
                <a:sym typeface="Monda"/>
              </a:rPr>
              <a:t>Source: Ma et al. (2020)</a:t>
            </a:r>
            <a:endParaRPr b="0" i="0" sz="1200" u="none" cap="none" strike="noStrike">
              <a:solidFill>
                <a:schemeClr val="dk1"/>
              </a:solidFill>
              <a:latin typeface="Monda"/>
              <a:ea typeface="Monda"/>
              <a:cs typeface="Monda"/>
              <a:sym typeface="Monda"/>
            </a:endParaRPr>
          </a:p>
        </p:txBody>
      </p:sp>
      <p:sp>
        <p:nvSpPr>
          <p:cNvPr id="842" name="Google Shape;842;g1af1f5e9906_0_111"/>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CONVOLUTIONAL LAYERS, BN, ReLU -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g1af1f5e9906_0_147"/>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48" name="Google Shape;848;g1af1f5e9906_0_147"/>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849" name="Google Shape;849;g1af1f5e9906_0_147"/>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850" name="Google Shape;850;g1af1f5e9906_0_147"/>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851" name="Google Shape;851;g1af1f5e9906_0_147"/>
          <p:cNvSpPr txBox="1"/>
          <p:nvPr/>
        </p:nvSpPr>
        <p:spPr>
          <a:xfrm>
            <a:off x="180301" y="691170"/>
            <a:ext cx="11843700" cy="126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1" i="0" sz="2200" u="none" cap="none" strike="noStrike">
              <a:solidFill>
                <a:schemeClr val="dk1"/>
              </a:solidFill>
              <a:latin typeface="Monda"/>
              <a:ea typeface="Monda"/>
              <a:cs typeface="Monda"/>
              <a:sym typeface="Monda"/>
            </a:endParaRPr>
          </a:p>
          <a:p>
            <a:pPr indent="-355600" lvl="0" marL="457200" marR="0" rtl="0" algn="just">
              <a:lnSpc>
                <a:spcPct val="120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Ternary classification, in turn, requires further studies, but can be used to localize the mass with moderate performance</a:t>
            </a:r>
            <a:endParaRPr b="0" i="0" sz="2000" u="none" cap="none" strike="noStrike">
              <a:solidFill>
                <a:schemeClr val="dk1"/>
              </a:solidFill>
              <a:latin typeface="Monda"/>
              <a:ea typeface="Monda"/>
              <a:cs typeface="Monda"/>
              <a:sym typeface="Monda"/>
            </a:endParaRPr>
          </a:p>
        </p:txBody>
      </p:sp>
      <p:graphicFrame>
        <p:nvGraphicFramePr>
          <p:cNvPr id="852" name="Google Shape;852;g1af1f5e9906_0_147"/>
          <p:cNvGraphicFramePr/>
          <p:nvPr/>
        </p:nvGraphicFramePr>
        <p:xfrm>
          <a:off x="952500" y="2667000"/>
          <a:ext cx="3000000" cy="3000000"/>
        </p:xfrm>
        <a:graphic>
          <a:graphicData uri="http://schemas.openxmlformats.org/drawingml/2006/table">
            <a:tbl>
              <a:tblPr>
                <a:noFill/>
                <a:tableStyleId>{07FA0570-CCB1-4829-A44B-6FFDBE1C9784}</a:tableStyleId>
              </a:tblPr>
              <a:tblGrid>
                <a:gridCol w="1714500"/>
                <a:gridCol w="1714500"/>
                <a:gridCol w="1714500"/>
                <a:gridCol w="1714500"/>
                <a:gridCol w="1714500"/>
                <a:gridCol w="1714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Dataset</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Plain scan</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Arterial phase</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Venous phase</a:t>
                      </a:r>
                      <a:endParaRPr b="1" sz="1400"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600"/>
                        <a:buFont typeface="Arial"/>
                        <a:buNone/>
                      </a:pPr>
                      <a:r>
                        <a:rPr b="1" lang="pt-BR" sz="1600" u="none" cap="none" strike="noStrike">
                          <a:solidFill>
                            <a:schemeClr val="dk1"/>
                          </a:solidFill>
                          <a:latin typeface="Times New Roman"/>
                          <a:ea typeface="Times New Roman"/>
                          <a:cs typeface="Times New Roman"/>
                          <a:sym typeface="Times New Roman"/>
                        </a:rPr>
                        <a:t>χ²</a:t>
                      </a:r>
                      <a:r>
                        <a:rPr b="1" lang="pt-BR" sz="1400" u="none" cap="none" strike="noStrike"/>
                        <a:t> value</a:t>
                      </a:r>
                      <a:endParaRPr b="1" sz="1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t>p value</a:t>
                      </a:r>
                      <a:endParaRPr b="1" sz="1400" u="none" cap="none" strike="noStrike"/>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Accuracy</a:t>
                      </a:r>
                      <a:endParaRPr sz="1400"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0.820568</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0.790633</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0.788076</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1.074</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0.585</a:t>
                      </a:r>
                      <a:endParaRPr u="none" cap="none" strike="noStrike"/>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Sensitivity</a:t>
                      </a:r>
                      <a:endParaRPr sz="1400"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0.985721</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0.984770</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0.990305</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0.577</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0.749</a:t>
                      </a:r>
                      <a:endParaRPr u="none" cap="none" strike="noStrike"/>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Specificity (tail/body)</a:t>
                      </a:r>
                      <a:endParaRPr sz="1400"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0.520122</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0.411098</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0.360272</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1.841</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0.398</a:t>
                      </a:r>
                      <a:endParaRPr u="none" cap="none" strike="noStrike"/>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solidFill>
                            <a:schemeClr val="dk1"/>
                          </a:solidFill>
                        </a:rPr>
                        <a:t>Specificity (head/neck)</a:t>
                      </a:r>
                      <a:endParaRPr sz="1400"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0.462148</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0.852390</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0.728743</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16.651</a:t>
                      </a:r>
                      <a:endParaRPr u="none" cap="none" strike="noStrike"/>
                    </a:p>
                  </a:txBody>
                  <a:tcPr marT="91425" marB="91425" marR="91425" marL="91425" anchor="ctr"/>
                </a:tc>
                <a:tc>
                  <a:txBody>
                    <a:bodyPr/>
                    <a:lstStyle/>
                    <a:p>
                      <a:pPr indent="0" lvl="0" marL="0" marR="0" rtl="0" algn="ctr">
                        <a:lnSpc>
                          <a:spcPct val="120000"/>
                        </a:lnSpc>
                        <a:spcBef>
                          <a:spcPts val="0"/>
                        </a:spcBef>
                        <a:spcAft>
                          <a:spcPts val="0"/>
                        </a:spcAft>
                        <a:buClr>
                          <a:srgbClr val="000000"/>
                        </a:buClr>
                        <a:buSzPts val="1200"/>
                        <a:buFont typeface="Arial"/>
                        <a:buNone/>
                      </a:pPr>
                      <a:r>
                        <a:rPr lang="pt-BR" u="none" cap="none" strike="noStrike">
                          <a:solidFill>
                            <a:schemeClr val="dk1"/>
                          </a:solidFill>
                        </a:rPr>
                        <a:t>&lt;0.001</a:t>
                      </a:r>
                      <a:endParaRPr u="none" cap="none" strike="noStrike"/>
                    </a:p>
                  </a:txBody>
                  <a:tcPr marT="91425" marB="91425" marR="91425" marL="91425" anchor="ctr"/>
                </a:tc>
              </a:tr>
            </a:tbl>
          </a:graphicData>
        </a:graphic>
      </p:graphicFrame>
      <p:sp>
        <p:nvSpPr>
          <p:cNvPr id="853" name="Google Shape;853;g1af1f5e9906_0_147"/>
          <p:cNvSpPr txBox="1"/>
          <p:nvPr/>
        </p:nvSpPr>
        <p:spPr>
          <a:xfrm>
            <a:off x="9254023" y="5298596"/>
            <a:ext cx="2346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highlight>
                  <a:srgbClr val="FFFFFF"/>
                </a:highlight>
                <a:latin typeface="Monda"/>
                <a:ea typeface="Monda"/>
                <a:cs typeface="Monda"/>
                <a:sym typeface="Monda"/>
              </a:rPr>
              <a:t>Source: Ma et al. (2020)</a:t>
            </a:r>
            <a:endParaRPr b="0" i="0" sz="1200" u="none" cap="none" strike="noStrike">
              <a:solidFill>
                <a:schemeClr val="dk1"/>
              </a:solidFill>
              <a:latin typeface="Monda"/>
              <a:ea typeface="Monda"/>
              <a:cs typeface="Monda"/>
              <a:sym typeface="Monda"/>
            </a:endParaRPr>
          </a:p>
        </p:txBody>
      </p:sp>
      <p:sp>
        <p:nvSpPr>
          <p:cNvPr id="854" name="Google Shape;854;g1af1f5e9906_0_147"/>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CONVOLUTIONAL LAYERS, BN, ReLU -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1af4e416d32_0_1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60" name="Google Shape;860;g1af4e416d32_0_1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861" name="Google Shape;861;g1af4e416d32_0_1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862" name="Google Shape;862;g1af4e416d32_0_1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863" name="Google Shape;863;g1af4e416d32_0_10"/>
          <p:cNvSpPr/>
          <p:nvPr/>
        </p:nvSpPr>
        <p:spPr>
          <a:xfrm>
            <a:off x="315150" y="3075600"/>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600" u="none" cap="none" strike="noStrike">
                <a:solidFill>
                  <a:schemeClr val="lt1"/>
                </a:solidFill>
                <a:latin typeface="Monda"/>
                <a:ea typeface="Monda"/>
                <a:cs typeface="Monda"/>
                <a:sym typeface="Monda"/>
              </a:rPr>
              <a:t>4</a:t>
            </a:r>
            <a:endParaRPr b="1" i="0" sz="3600" u="none" cap="none" strike="noStrike">
              <a:solidFill>
                <a:schemeClr val="lt1"/>
              </a:solidFill>
              <a:latin typeface="Monda"/>
              <a:ea typeface="Monda"/>
              <a:cs typeface="Monda"/>
              <a:sym typeface="Monda"/>
            </a:endParaRPr>
          </a:p>
        </p:txBody>
      </p:sp>
      <p:sp>
        <p:nvSpPr>
          <p:cNvPr id="864" name="Google Shape;864;g1af4e416d32_0_10"/>
          <p:cNvSpPr txBox="1"/>
          <p:nvPr/>
        </p:nvSpPr>
        <p:spPr>
          <a:xfrm>
            <a:off x="1392450" y="3059550"/>
            <a:ext cx="6672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pt-BR" sz="3600" u="none" cap="none" strike="noStrike">
                <a:solidFill>
                  <a:srgbClr val="000000"/>
                </a:solidFill>
                <a:latin typeface="Monda"/>
                <a:ea typeface="Monda"/>
                <a:cs typeface="Monda"/>
                <a:sym typeface="Monda"/>
              </a:rPr>
              <a:t>RESUL</a:t>
            </a:r>
            <a:r>
              <a:rPr lang="pt-BR" sz="3600">
                <a:latin typeface="Monda"/>
                <a:ea typeface="Monda"/>
                <a:cs typeface="Monda"/>
                <a:sym typeface="Monda"/>
              </a:rPr>
              <a:t>TS COMPARISON</a:t>
            </a:r>
            <a:endParaRPr sz="3000">
              <a:solidFill>
                <a:schemeClr val="dk1"/>
              </a:solidFill>
              <a:latin typeface="Monda"/>
              <a:ea typeface="Monda"/>
              <a:cs typeface="Monda"/>
              <a:sym typeface="Monda"/>
            </a:endParaRPr>
          </a:p>
          <a:p>
            <a:pPr indent="0" lvl="0" marL="0" marR="0" rtl="0" algn="l">
              <a:lnSpc>
                <a:spcPct val="100000"/>
              </a:lnSpc>
              <a:spcBef>
                <a:spcPts val="0"/>
              </a:spcBef>
              <a:spcAft>
                <a:spcPts val="0"/>
              </a:spcAft>
              <a:buClr>
                <a:srgbClr val="000000"/>
              </a:buClr>
              <a:buSzPts val="3600"/>
              <a:buFont typeface="Arial"/>
              <a:buNone/>
            </a:pPr>
            <a:r>
              <a:t/>
            </a:r>
            <a:endParaRPr sz="3600">
              <a:latin typeface="Monda"/>
              <a:ea typeface="Monda"/>
              <a:cs typeface="Monda"/>
              <a:sym typeface="Mond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1af5925a464_0_72"/>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70" name="Google Shape;870;g1af5925a464_0_72"/>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871" name="Google Shape;871;g1af5925a464_0_72"/>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graphicFrame>
        <p:nvGraphicFramePr>
          <p:cNvPr id="872" name="Google Shape;872;g1af5925a464_0_72"/>
          <p:cNvGraphicFramePr/>
          <p:nvPr/>
        </p:nvGraphicFramePr>
        <p:xfrm>
          <a:off x="204200" y="546675"/>
          <a:ext cx="3000000" cy="3000000"/>
        </p:xfrm>
        <a:graphic>
          <a:graphicData uri="http://schemas.openxmlformats.org/drawingml/2006/table">
            <a:tbl>
              <a:tblPr>
                <a:noFill/>
                <a:tableStyleId>{1F896EDA-62FA-4589-AA83-6772E244A1A2}</a:tableStyleId>
              </a:tblPr>
              <a:tblGrid>
                <a:gridCol w="1419225"/>
                <a:gridCol w="4264100"/>
                <a:gridCol w="3578075"/>
              </a:tblGrid>
              <a:tr h="12700">
                <a:tc>
                  <a:txBody>
                    <a:bodyPr/>
                    <a:lstStyle/>
                    <a:p>
                      <a:pPr indent="0" lvl="0" marL="0" rtl="0" algn="ctr">
                        <a:spcBef>
                          <a:spcPts val="0"/>
                        </a:spcBef>
                        <a:spcAft>
                          <a:spcPts val="0"/>
                        </a:spcAft>
                        <a:buNone/>
                      </a:pPr>
                      <a:r>
                        <a:rPr b="1" lang="pt-BR" sz="1200">
                          <a:latin typeface="Times New Roman"/>
                          <a:ea typeface="Times New Roman"/>
                          <a:cs typeface="Times New Roman"/>
                          <a:sym typeface="Times New Roman"/>
                        </a:rPr>
                        <a:t>Article</a:t>
                      </a:r>
                      <a:endParaRPr b="1" sz="1200">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b="1" lang="pt-BR" sz="1200">
                          <a:latin typeface="Times New Roman"/>
                          <a:ea typeface="Times New Roman"/>
                          <a:cs typeface="Times New Roman"/>
                          <a:sym typeface="Times New Roman"/>
                        </a:rPr>
                        <a:t>Techniques</a:t>
                      </a:r>
                      <a:endParaRPr b="1" sz="1200">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b="1" lang="pt-BR" sz="1200">
                          <a:latin typeface="Times New Roman"/>
                          <a:ea typeface="Times New Roman"/>
                          <a:cs typeface="Times New Roman"/>
                          <a:sym typeface="Times New Roman"/>
                        </a:rPr>
                        <a:t>Results</a:t>
                      </a:r>
                      <a:endParaRPr b="1" sz="1200">
                        <a:latin typeface="Times New Roman"/>
                        <a:ea typeface="Times New Roman"/>
                        <a:cs typeface="Times New Roman"/>
                        <a:sym typeface="Times New Roman"/>
                      </a:endParaRPr>
                    </a:p>
                  </a:txBody>
                  <a:tcPr marT="63500" marB="63500" marR="63500" marL="63500" anchor="ctr"/>
                </a:tc>
              </a:tr>
              <a:tr h="12700">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Xuan &amp; You, 2020.</a:t>
                      </a:r>
                      <a:endParaRPr sz="1200">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HCNN for detection and CNN-RNN for segmentation.</a:t>
                      </a:r>
                      <a:endParaRPr sz="1200">
                        <a:latin typeface="Times New Roman"/>
                        <a:ea typeface="Times New Roman"/>
                        <a:cs typeface="Times New Roman"/>
                        <a:sym typeface="Times New Roman"/>
                      </a:endParaRPr>
                    </a:p>
                  </a:txBody>
                  <a:tcPr marT="63500" marB="63500" marR="63500" marL="63500" anchor="ctr"/>
                </a:tc>
                <a:tc>
                  <a:txBody>
                    <a:bodyPr/>
                    <a:lstStyle/>
                    <a:p>
                      <a:pPr indent="0" lvl="0" marL="0" rtl="0" algn="l">
                        <a:spcBef>
                          <a:spcPts val="0"/>
                        </a:spcBef>
                        <a:spcAft>
                          <a:spcPts val="0"/>
                        </a:spcAft>
                        <a:buNone/>
                      </a:pPr>
                      <a:r>
                        <a:rPr lang="pt-BR" sz="1200">
                          <a:latin typeface="Times New Roman"/>
                          <a:ea typeface="Times New Roman"/>
                          <a:cs typeface="Times New Roman"/>
                          <a:sym typeface="Times New Roman"/>
                        </a:rPr>
                        <a:t>- 95.10% Stabilized precision ratio;</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- 97.33% Dice index;</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- 97.66% Sensitivity Ratio;</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- 96.12% Specificity Ratio.</a:t>
                      </a:r>
                      <a:endParaRPr b="1" sz="1200">
                        <a:latin typeface="Times New Roman"/>
                        <a:ea typeface="Times New Roman"/>
                        <a:cs typeface="Times New Roman"/>
                        <a:sym typeface="Times New Roman"/>
                      </a:endParaRPr>
                    </a:p>
                  </a:txBody>
                  <a:tcPr marT="63500" marB="63500" marR="63500" marL="63500" anchor="ctr"/>
                </a:tc>
              </a:tr>
              <a:tr h="12700">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Sekaran et al., 2019.</a:t>
                      </a:r>
                      <a:endParaRPr b="1" sz="1200">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Gaussian Mixture Model (GMM) with Expectation Maximization (EM) for feature extraction and a CNN model for classification.</a:t>
                      </a:r>
                      <a:endParaRPr b="1" sz="1200">
                        <a:latin typeface="Times New Roman"/>
                        <a:ea typeface="Times New Roman"/>
                        <a:cs typeface="Times New Roman"/>
                        <a:sym typeface="Times New Roman"/>
                      </a:endParaRPr>
                    </a:p>
                  </a:txBody>
                  <a:tcPr marT="63500" marB="63500" marR="63500" marL="63500" anchor="ctr"/>
                </a:tc>
                <a:tc>
                  <a:txBody>
                    <a:bodyPr/>
                    <a:lstStyle/>
                    <a:p>
                      <a:pPr indent="0" lvl="0" marL="0" rtl="0" algn="l">
                        <a:spcBef>
                          <a:spcPts val="0"/>
                        </a:spcBef>
                        <a:spcAft>
                          <a:spcPts val="0"/>
                        </a:spcAft>
                        <a:buNone/>
                      </a:pPr>
                      <a:r>
                        <a:rPr lang="pt-BR" sz="1200">
                          <a:latin typeface="Times New Roman"/>
                          <a:ea typeface="Times New Roman"/>
                          <a:cs typeface="Times New Roman"/>
                          <a:sym typeface="Times New Roman"/>
                        </a:rPr>
                        <a:t>The recognition ratio using 1,000 CT images to feature extraction on model training was 99.9%.</a:t>
                      </a:r>
                      <a:endParaRPr sz="1200">
                        <a:latin typeface="Times New Roman"/>
                        <a:ea typeface="Times New Roman"/>
                        <a:cs typeface="Times New Roman"/>
                        <a:sym typeface="Times New Roman"/>
                      </a:endParaRPr>
                    </a:p>
                  </a:txBody>
                  <a:tcPr marT="63500" marB="63500" marR="63500" marL="63500" anchor="ctr"/>
                </a:tc>
              </a:tr>
              <a:tr h="12700">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Liu et al., 2020.</a:t>
                      </a:r>
                      <a:endParaRPr b="1" sz="1200">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CNN model derived from the Visual Geometry Group (VGG) network for classification.</a:t>
                      </a:r>
                      <a:endParaRPr b="1" sz="1200">
                        <a:latin typeface="Times New Roman"/>
                        <a:ea typeface="Times New Roman"/>
                        <a:cs typeface="Times New Roman"/>
                        <a:sym typeface="Times New Roman"/>
                      </a:endParaRPr>
                    </a:p>
                  </a:txBody>
                  <a:tcPr marT="63500" marB="63500" marR="63500" marL="63500" anchor="ctr"/>
                </a:tc>
                <a:tc>
                  <a:txBody>
                    <a:bodyPr/>
                    <a:lstStyle/>
                    <a:p>
                      <a:pPr indent="0" lvl="0" marL="0" rtl="0" algn="l">
                        <a:spcBef>
                          <a:spcPts val="0"/>
                        </a:spcBef>
                        <a:spcAft>
                          <a:spcPts val="0"/>
                        </a:spcAft>
                        <a:buNone/>
                      </a:pPr>
                      <a:r>
                        <a:rPr lang="pt-BR" sz="1200" u="sng">
                          <a:latin typeface="Times New Roman"/>
                          <a:ea typeface="Times New Roman"/>
                          <a:cs typeface="Times New Roman"/>
                          <a:sym typeface="Times New Roman"/>
                        </a:rPr>
                        <a:t>Local Test set 1</a:t>
                      </a:r>
                      <a:endParaRPr sz="1200" u="sng">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- 97.3% Sensitivity Ratio;</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- 100% Specificity Ratio;</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- 98.7% Balanced Accuracy.</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u="sng">
                          <a:latin typeface="Times New Roman"/>
                          <a:ea typeface="Times New Roman"/>
                          <a:cs typeface="Times New Roman"/>
                          <a:sym typeface="Times New Roman"/>
                        </a:rPr>
                        <a:t>Local Test set 2</a:t>
                      </a:r>
                      <a:endParaRPr sz="1200" u="sng">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- 99.0% Sensitivity Ratio;</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- 98.9% Specificity Ratio;</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- 98.9% Balanced Accuracy.</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u="sng">
                          <a:latin typeface="Times New Roman"/>
                          <a:ea typeface="Times New Roman"/>
                          <a:cs typeface="Times New Roman"/>
                          <a:sym typeface="Times New Roman"/>
                        </a:rPr>
                        <a:t>External Test set</a:t>
                      </a:r>
                      <a:endParaRPr sz="1200" u="sng">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- 79.0% Sensitivity Ratio;</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- 97.6% Specificity Ratio;</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- 88.3% Balanced Accuracy.</a:t>
                      </a:r>
                      <a:endParaRPr sz="1200">
                        <a:latin typeface="Times New Roman"/>
                        <a:ea typeface="Times New Roman"/>
                        <a:cs typeface="Times New Roman"/>
                        <a:sym typeface="Times New Roman"/>
                      </a:endParaRPr>
                    </a:p>
                  </a:txBody>
                  <a:tcPr marT="63500" marB="63500" marR="63500" marL="63500" anchor="ctr"/>
                </a:tc>
              </a:tr>
              <a:tr h="12700">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Liu et al., 2019.</a:t>
                      </a:r>
                      <a:endParaRPr sz="1200">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Faster region CNN: feature extraction, region proposal network  (RPN), proposal classification and regression network.</a:t>
                      </a:r>
                      <a:endParaRPr sz="1200">
                        <a:latin typeface="Times New Roman"/>
                        <a:ea typeface="Times New Roman"/>
                        <a:cs typeface="Times New Roman"/>
                        <a:sym typeface="Times New Roman"/>
                      </a:endParaRPr>
                    </a:p>
                  </a:txBody>
                  <a:tcPr marT="63500" marB="63500" marR="63500" marL="63500" anchor="ctr"/>
                </a:tc>
                <a:tc>
                  <a:txBody>
                    <a:bodyPr/>
                    <a:lstStyle/>
                    <a:p>
                      <a:pPr indent="0" lvl="0" marL="0" rtl="0" algn="l">
                        <a:spcBef>
                          <a:spcPts val="0"/>
                        </a:spcBef>
                        <a:spcAft>
                          <a:spcPts val="0"/>
                        </a:spcAft>
                        <a:buNone/>
                      </a:pPr>
                      <a:r>
                        <a:rPr lang="pt-BR" sz="1200">
                          <a:latin typeface="Times New Roman"/>
                          <a:ea typeface="Times New Roman"/>
                          <a:cs typeface="Times New Roman"/>
                          <a:sym typeface="Times New Roman"/>
                        </a:rPr>
                        <a:t>- AUC: 0.9632.</a:t>
                      </a:r>
                      <a:endParaRPr sz="1200">
                        <a:latin typeface="Times New Roman"/>
                        <a:ea typeface="Times New Roman"/>
                        <a:cs typeface="Times New Roman"/>
                        <a:sym typeface="Times New Roman"/>
                      </a:endParaRPr>
                    </a:p>
                  </a:txBody>
                  <a:tcPr marT="63500" marB="63500" marR="63500" marL="63500" anchor="ctr"/>
                </a:tc>
              </a:tr>
              <a:tr h="12700">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Ma et al., 2020.</a:t>
                      </a:r>
                      <a:endParaRPr sz="1200">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pt-BR" sz="1200">
                          <a:latin typeface="Times New Roman"/>
                          <a:ea typeface="Times New Roman"/>
                          <a:cs typeface="Times New Roman"/>
                          <a:sym typeface="Times New Roman"/>
                        </a:rPr>
                        <a:t>Three convolutional layers and one fully connected, and then a batch normalization (BN), a rectified linear unit (ReLU), and a max-pooling layer. </a:t>
                      </a:r>
                      <a:endParaRPr b="1" sz="1200">
                        <a:latin typeface="Times New Roman"/>
                        <a:ea typeface="Times New Roman"/>
                        <a:cs typeface="Times New Roman"/>
                        <a:sym typeface="Times New Roman"/>
                      </a:endParaRPr>
                    </a:p>
                  </a:txBody>
                  <a:tcPr marT="63500" marB="63500" marR="63500" marL="63500" anchor="ctr"/>
                </a:tc>
                <a:tc>
                  <a:txBody>
                    <a:bodyPr/>
                    <a:lstStyle/>
                    <a:p>
                      <a:pPr indent="0" lvl="0" marL="0" rtl="0" algn="l">
                        <a:spcBef>
                          <a:spcPts val="0"/>
                        </a:spcBef>
                        <a:spcAft>
                          <a:spcPts val="0"/>
                        </a:spcAft>
                        <a:buNone/>
                      </a:pPr>
                      <a:r>
                        <a:rPr lang="pt-BR" sz="1200" u="sng">
                          <a:latin typeface="Times New Roman"/>
                          <a:ea typeface="Times New Roman"/>
                          <a:cs typeface="Times New Roman"/>
                          <a:sym typeface="Times New Roman"/>
                        </a:rPr>
                        <a:t>Binary classifiers</a:t>
                      </a:r>
                      <a:endParaRPr sz="1200" u="sng">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Accuracy: 95.4%;</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Sensitivity: 98.3%;</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Specificity: 91.6%.</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u="sng">
                          <a:latin typeface="Times New Roman"/>
                          <a:ea typeface="Times New Roman"/>
                          <a:cs typeface="Times New Roman"/>
                          <a:sym typeface="Times New Roman"/>
                        </a:rPr>
                        <a:t>Ternary classifiers</a:t>
                      </a:r>
                      <a:endParaRPr sz="1200" u="sng">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Accuracy: 82.1%;</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Sensitivity: 98.6%;</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Specificity (tail/body): 52.0%;</a:t>
                      </a:r>
                      <a:endParaRPr sz="1200">
                        <a:latin typeface="Times New Roman"/>
                        <a:ea typeface="Times New Roman"/>
                        <a:cs typeface="Times New Roman"/>
                        <a:sym typeface="Times New Roman"/>
                      </a:endParaRPr>
                    </a:p>
                    <a:p>
                      <a:pPr indent="0" lvl="0" marL="0" rtl="0" algn="l">
                        <a:spcBef>
                          <a:spcPts val="0"/>
                        </a:spcBef>
                        <a:spcAft>
                          <a:spcPts val="0"/>
                        </a:spcAft>
                        <a:buNone/>
                      </a:pPr>
                      <a:r>
                        <a:rPr lang="pt-BR" sz="1200">
                          <a:latin typeface="Times New Roman"/>
                          <a:ea typeface="Times New Roman"/>
                          <a:cs typeface="Times New Roman"/>
                          <a:sym typeface="Times New Roman"/>
                        </a:rPr>
                        <a:t>Specificity (head/neck): 46.2%.</a:t>
                      </a:r>
                      <a:endParaRPr sz="1200">
                        <a:latin typeface="Times New Roman"/>
                        <a:ea typeface="Times New Roman"/>
                        <a:cs typeface="Times New Roman"/>
                        <a:sym typeface="Times New Roman"/>
                      </a:endParaRPr>
                    </a:p>
                  </a:txBody>
                  <a:tcPr marT="63500" marB="63500" marR="63500" marL="63500" anchor="ctr"/>
                </a:tc>
              </a:tr>
            </a:tbl>
          </a:graphicData>
        </a:graphic>
      </p:graphicFrame>
      <p:sp>
        <p:nvSpPr>
          <p:cNvPr id="873" name="Google Shape;873;g1af5925a464_0_72"/>
          <p:cNvSpPr txBox="1"/>
          <p:nvPr/>
        </p:nvSpPr>
        <p:spPr>
          <a:xfrm>
            <a:off x="204200" y="-3227"/>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Summarized Results of Literature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1af4e416d32_0_19"/>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79" name="Google Shape;879;g1af4e416d32_0_19"/>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880" name="Google Shape;880;g1af4e416d32_0_19"/>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881" name="Google Shape;881;g1af4e416d32_0_19"/>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882" name="Google Shape;882;g1af4e416d32_0_19"/>
          <p:cNvSpPr/>
          <p:nvPr/>
        </p:nvSpPr>
        <p:spPr>
          <a:xfrm>
            <a:off x="315150" y="3075600"/>
            <a:ext cx="841500" cy="706800"/>
          </a:xfrm>
          <a:prstGeom prst="rect">
            <a:avLst/>
          </a:prstGeom>
          <a:solidFill>
            <a:srgbClr val="006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pt-BR" sz="3600">
                <a:solidFill>
                  <a:schemeClr val="lt1"/>
                </a:solidFill>
                <a:latin typeface="Monda"/>
                <a:ea typeface="Monda"/>
                <a:cs typeface="Monda"/>
                <a:sym typeface="Monda"/>
              </a:rPr>
              <a:t>5</a:t>
            </a:r>
            <a:endParaRPr b="1" i="0" sz="3600" u="none" cap="none" strike="noStrike">
              <a:solidFill>
                <a:schemeClr val="lt1"/>
              </a:solidFill>
              <a:latin typeface="Monda"/>
              <a:ea typeface="Monda"/>
              <a:cs typeface="Monda"/>
              <a:sym typeface="Monda"/>
            </a:endParaRPr>
          </a:p>
        </p:txBody>
      </p:sp>
      <p:sp>
        <p:nvSpPr>
          <p:cNvPr id="883" name="Google Shape;883;g1af4e416d32_0_19"/>
          <p:cNvSpPr txBox="1"/>
          <p:nvPr/>
        </p:nvSpPr>
        <p:spPr>
          <a:xfrm>
            <a:off x="1438775" y="3059550"/>
            <a:ext cx="6672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pt-BR" sz="3600" u="none" cap="none" strike="noStrike">
                <a:solidFill>
                  <a:srgbClr val="000000"/>
                </a:solidFill>
                <a:latin typeface="Monda"/>
                <a:ea typeface="Monda"/>
                <a:cs typeface="Monda"/>
                <a:sym typeface="Monda"/>
              </a:rPr>
              <a:t>CONCLUSIONS</a:t>
            </a:r>
            <a:endParaRPr b="0" i="0" sz="3600" u="none" cap="none" strike="noStrike">
              <a:solidFill>
                <a:srgbClr val="000000"/>
              </a:solidFill>
              <a:latin typeface="Monda"/>
              <a:ea typeface="Monda"/>
              <a:cs typeface="Monda"/>
              <a:sym typeface="Mond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ad72bb8bc3_1_127"/>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166" name="Google Shape;166;g1ad72bb8bc3_1_127"/>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167" name="Google Shape;167;g1ad72bb8bc3_1_127"/>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168" name="Google Shape;168;g1ad72bb8bc3_1_127"/>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169" name="Google Shape;169;g1ad72bb8bc3_1_127"/>
          <p:cNvPicPr preferRelativeResize="0"/>
          <p:nvPr/>
        </p:nvPicPr>
        <p:blipFill rotWithShape="1">
          <a:blip r:embed="rId5">
            <a:alphaModFix/>
          </a:blip>
          <a:srcRect b="0" l="0" r="0" t="0"/>
          <a:stretch/>
        </p:blipFill>
        <p:spPr>
          <a:xfrm>
            <a:off x="152400" y="835681"/>
            <a:ext cx="9485257" cy="5616081"/>
          </a:xfrm>
          <a:prstGeom prst="rect">
            <a:avLst/>
          </a:prstGeom>
          <a:noFill/>
          <a:ln>
            <a:noFill/>
          </a:ln>
        </p:spPr>
      </p:pic>
      <p:sp>
        <p:nvSpPr>
          <p:cNvPr id="170" name="Google Shape;170;g1ad72bb8bc3_1_127"/>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PANCREATIC CANCER</a:t>
            </a:r>
            <a:endParaRPr b="0" i="0" sz="1400" u="none" cap="none" strike="noStrike">
              <a:solidFill>
                <a:srgbClr val="000000"/>
              </a:solidFill>
              <a:latin typeface="Arial"/>
              <a:ea typeface="Arial"/>
              <a:cs typeface="Arial"/>
              <a:sym typeface="Arial"/>
            </a:endParaRPr>
          </a:p>
        </p:txBody>
      </p:sp>
      <p:pic>
        <p:nvPicPr>
          <p:cNvPr id="171" name="Google Shape;171;g1ad72bb8bc3_1_127"/>
          <p:cNvPicPr preferRelativeResize="0"/>
          <p:nvPr/>
        </p:nvPicPr>
        <p:blipFill rotWithShape="1">
          <a:blip r:embed="rId6">
            <a:alphaModFix/>
          </a:blip>
          <a:srcRect b="0" l="0" r="0" t="0"/>
          <a:stretch/>
        </p:blipFill>
        <p:spPr>
          <a:xfrm>
            <a:off x="10334527" y="4842536"/>
            <a:ext cx="1540175" cy="1914940"/>
          </a:xfrm>
          <a:prstGeom prst="rect">
            <a:avLst/>
          </a:prstGeom>
          <a:noFill/>
          <a:ln>
            <a:noFill/>
          </a:ln>
        </p:spPr>
      </p:pic>
      <p:sp>
        <p:nvSpPr>
          <p:cNvPr id="172" name="Google Shape;172;g1ad72bb8bc3_1_127"/>
          <p:cNvSpPr txBox="1"/>
          <p:nvPr/>
        </p:nvSpPr>
        <p:spPr>
          <a:xfrm>
            <a:off x="9860802" y="4343400"/>
            <a:ext cx="2296200" cy="36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alibri"/>
                <a:ea typeface="Calibri"/>
                <a:cs typeface="Calibri"/>
                <a:sym typeface="Calibri"/>
              </a:rPr>
              <a:t>Source: Instituto Nacional de Câncer - INCA</a:t>
            </a:r>
            <a:endParaRPr b="0" i="0" sz="1300" u="none" cap="none" strike="noStrike">
              <a:solidFill>
                <a:srgbClr val="000000"/>
              </a:solidFill>
              <a:latin typeface="Calibri"/>
              <a:ea typeface="Calibri"/>
              <a:cs typeface="Calibri"/>
              <a:sym typeface="Calibri"/>
            </a:endParaRPr>
          </a:p>
        </p:txBody>
      </p:sp>
      <p:sp>
        <p:nvSpPr>
          <p:cNvPr id="173" name="Google Shape;173;g1ad72bb8bc3_1_127"/>
          <p:cNvSpPr/>
          <p:nvPr/>
        </p:nvSpPr>
        <p:spPr>
          <a:xfrm>
            <a:off x="221925" y="3199050"/>
            <a:ext cx="9066900" cy="459900"/>
          </a:xfrm>
          <a:prstGeom prst="rect">
            <a:avLst/>
          </a:prstGeom>
          <a:noFill/>
          <a:ln cap="flat" cmpd="sng" w="9525">
            <a:solidFill>
              <a:srgbClr val="006D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1af1f5e9906_0_184"/>
          <p:cNvSpPr txBox="1"/>
          <p:nvPr/>
        </p:nvSpPr>
        <p:spPr>
          <a:xfrm>
            <a:off x="0" y="62898"/>
            <a:ext cx="9480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a:solidFill>
                  <a:srgbClr val="006D00"/>
                </a:solidFill>
                <a:latin typeface="Century Gothic"/>
                <a:ea typeface="Century Gothic"/>
                <a:cs typeface="Century Gothic"/>
                <a:sym typeface="Century Gothic"/>
              </a:rPr>
              <a:t>CONCLUSIONS AND DISCUSSIONS</a:t>
            </a:r>
            <a:endParaRPr b="0" i="0" sz="1400" u="none" cap="none" strike="noStrike">
              <a:solidFill>
                <a:srgbClr val="000000"/>
              </a:solidFill>
              <a:latin typeface="Arial"/>
              <a:ea typeface="Arial"/>
              <a:cs typeface="Arial"/>
              <a:sym typeface="Arial"/>
            </a:endParaRPr>
          </a:p>
        </p:txBody>
      </p:sp>
      <p:sp>
        <p:nvSpPr>
          <p:cNvPr id="889" name="Google Shape;889;g1af1f5e9906_0_184"/>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90" name="Google Shape;890;g1af1f5e9906_0_184"/>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891" name="Google Shape;891;g1af1f5e9906_0_184"/>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892" name="Google Shape;892;g1af1f5e9906_0_184"/>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893" name="Google Shape;893;g1af1f5e9906_0_184"/>
          <p:cNvSpPr txBox="1"/>
          <p:nvPr/>
        </p:nvSpPr>
        <p:spPr>
          <a:xfrm>
            <a:off x="110801" y="1455745"/>
            <a:ext cx="11843700" cy="46638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15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Deep Learning techniques are very promising in PDAC detection</a:t>
            </a:r>
            <a:endParaRPr b="0" i="0" sz="2000" u="none" cap="none" strike="noStrike">
              <a:solidFill>
                <a:schemeClr val="dk1"/>
              </a:solidFill>
              <a:latin typeface="Monda"/>
              <a:ea typeface="Monda"/>
              <a:cs typeface="Monda"/>
              <a:sym typeface="Monda"/>
            </a:endParaRPr>
          </a:p>
          <a:p>
            <a:pPr indent="-355600" lvl="0" marL="457200" marR="0" rtl="0" algn="just">
              <a:lnSpc>
                <a:spcPct val="115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Measurements such as AUC of the ROC, accuracy, specificity, and sensitivity are high enough to believe and be enthusiastic about applying DL algorithms for pancreatic cancer detection purposes</a:t>
            </a:r>
            <a:endParaRPr sz="2000">
              <a:solidFill>
                <a:schemeClr val="dk1"/>
              </a:solidFill>
              <a:latin typeface="Monda"/>
              <a:ea typeface="Monda"/>
              <a:cs typeface="Monda"/>
              <a:sym typeface="Monda"/>
            </a:endParaRPr>
          </a:p>
          <a:p>
            <a:pPr indent="-355600" lvl="0" marL="457200" rtl="0" algn="just">
              <a:lnSpc>
                <a:spcPct val="115000"/>
              </a:lnSpc>
              <a:spcBef>
                <a:spcPts val="1200"/>
              </a:spcBef>
              <a:spcAft>
                <a:spcPts val="0"/>
              </a:spcAft>
              <a:buClr>
                <a:srgbClr val="008F00"/>
              </a:buClr>
              <a:buSzPts val="2000"/>
              <a:buChar char="●"/>
            </a:pPr>
            <a:r>
              <a:rPr lang="pt-BR" sz="2000">
                <a:solidFill>
                  <a:schemeClr val="dk1"/>
                </a:solidFill>
                <a:latin typeface="Monda"/>
                <a:ea typeface="Monda"/>
                <a:cs typeface="Monda"/>
                <a:sym typeface="Monda"/>
              </a:rPr>
              <a:t>There are still many considerations to be taken if one desires to use it on a large scale</a:t>
            </a:r>
            <a:endParaRPr sz="2000">
              <a:solidFill>
                <a:schemeClr val="dk1"/>
              </a:solidFill>
              <a:latin typeface="Monda"/>
              <a:ea typeface="Monda"/>
              <a:cs typeface="Monda"/>
              <a:sym typeface="Monda"/>
            </a:endParaRPr>
          </a:p>
          <a:p>
            <a:pPr indent="-355600" lvl="0" marL="457200" marR="0" rtl="0" algn="just">
              <a:lnSpc>
                <a:spcPct val="115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Limitations</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Concentrated population sampling</a:t>
            </a:r>
            <a:endParaRPr b="0" i="0" sz="2000" u="none" cap="none" strike="noStrike">
              <a:solidFill>
                <a:schemeClr val="dk1"/>
              </a:solidFill>
              <a:latin typeface="Monda"/>
              <a:ea typeface="Monda"/>
              <a:cs typeface="Monda"/>
              <a:sym typeface="Monda"/>
            </a:endParaRPr>
          </a:p>
          <a:p>
            <a:pPr indent="-355600" lvl="1" marL="914400" marR="0" rtl="0" algn="just">
              <a:lnSpc>
                <a:spcPct val="115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Short health history of patients</a:t>
            </a:r>
            <a:endParaRPr b="0" i="0" sz="2000" u="none" cap="none" strike="noStrike">
              <a:solidFill>
                <a:schemeClr val="dk1"/>
              </a:solidFill>
              <a:latin typeface="Monda"/>
              <a:ea typeface="Monda"/>
              <a:cs typeface="Monda"/>
              <a:sym typeface="Monda"/>
            </a:endParaRPr>
          </a:p>
          <a:p>
            <a:pPr indent="-355600" lvl="0" marL="457200" marR="0" rtl="0" algn="just">
              <a:lnSpc>
                <a:spcPct val="115000"/>
              </a:lnSpc>
              <a:spcBef>
                <a:spcPts val="1200"/>
              </a:spcBef>
              <a:spcAft>
                <a:spcPts val="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No universal model c</a:t>
            </a:r>
            <a:r>
              <a:rPr lang="pt-BR" sz="2000">
                <a:solidFill>
                  <a:schemeClr val="dk1"/>
                </a:solidFill>
                <a:latin typeface="Monda"/>
                <a:ea typeface="Monda"/>
                <a:cs typeface="Monda"/>
                <a:sym typeface="Monda"/>
              </a:rPr>
              <a:t>ould</a:t>
            </a:r>
            <a:r>
              <a:rPr b="0" i="0" lang="pt-BR" sz="2000" u="none" cap="none" strike="noStrike">
                <a:solidFill>
                  <a:schemeClr val="dk1"/>
                </a:solidFill>
                <a:latin typeface="Monda"/>
                <a:ea typeface="Monda"/>
                <a:cs typeface="Monda"/>
                <a:sym typeface="Monda"/>
              </a:rPr>
              <a:t> be achieved so far</a:t>
            </a:r>
            <a:endParaRPr b="0" i="0" sz="2000" u="none" cap="none" strike="noStrike">
              <a:solidFill>
                <a:schemeClr val="dk1"/>
              </a:solidFill>
              <a:latin typeface="Monda"/>
              <a:ea typeface="Monda"/>
              <a:cs typeface="Monda"/>
              <a:sym typeface="Monda"/>
            </a:endParaRPr>
          </a:p>
          <a:p>
            <a:pPr indent="-355600" lvl="0" marL="457200" marR="0" rtl="0" algn="just">
              <a:lnSpc>
                <a:spcPct val="115000"/>
              </a:lnSpc>
              <a:spcBef>
                <a:spcPts val="1200"/>
              </a:spcBef>
              <a:spcAft>
                <a:spcPts val="1200"/>
              </a:spcAft>
              <a:buClr>
                <a:srgbClr val="008F00"/>
              </a:buClr>
              <a:buSzPts val="2000"/>
              <a:buFont typeface="Arial"/>
              <a:buChar char="●"/>
            </a:pPr>
            <a:r>
              <a:rPr b="0" i="0" lang="pt-BR" sz="2000" u="none" cap="none" strike="noStrike">
                <a:solidFill>
                  <a:schemeClr val="dk1"/>
                </a:solidFill>
                <a:latin typeface="Monda"/>
                <a:ea typeface="Monda"/>
                <a:cs typeface="Monda"/>
                <a:sym typeface="Monda"/>
              </a:rPr>
              <a:t>Demographic models</a:t>
            </a:r>
            <a:endParaRPr b="0" i="0" sz="2000" u="none" cap="none" strike="noStrike">
              <a:solidFill>
                <a:schemeClr val="dk1"/>
              </a:solidFill>
              <a:latin typeface="Monda"/>
              <a:ea typeface="Monda"/>
              <a:cs typeface="Monda"/>
              <a:sym typeface="Mond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1af5925a464_0_26"/>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899" name="Google Shape;899;g1af5925a464_0_26"/>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900" name="Google Shape;900;g1af5925a464_0_26"/>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901" name="Google Shape;901;g1af5925a464_0_26"/>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sp>
        <p:nvSpPr>
          <p:cNvPr id="902" name="Google Shape;902;g1af5925a464_0_26"/>
          <p:cNvSpPr txBox="1"/>
          <p:nvPr/>
        </p:nvSpPr>
        <p:spPr>
          <a:xfrm>
            <a:off x="2979500" y="2248650"/>
            <a:ext cx="6672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lang="pt-BR" sz="3600">
                <a:latin typeface="Monda"/>
                <a:ea typeface="Monda"/>
                <a:cs typeface="Monda"/>
                <a:sym typeface="Monda"/>
              </a:rPr>
              <a:t>THANK YOU!</a:t>
            </a:r>
            <a:endParaRPr sz="3600">
              <a:latin typeface="Monda"/>
              <a:ea typeface="Monda"/>
              <a:cs typeface="Monda"/>
              <a:sym typeface="Monda"/>
            </a:endParaRPr>
          </a:p>
          <a:p>
            <a:pPr indent="0" lvl="0" marL="0" marR="0" rtl="0" algn="l">
              <a:lnSpc>
                <a:spcPct val="100000"/>
              </a:lnSpc>
              <a:spcBef>
                <a:spcPts val="0"/>
              </a:spcBef>
              <a:spcAft>
                <a:spcPts val="0"/>
              </a:spcAft>
              <a:buClr>
                <a:srgbClr val="000000"/>
              </a:buClr>
              <a:buSzPts val="3600"/>
              <a:buFont typeface="Arial"/>
              <a:buNone/>
            </a:pPr>
            <a:r>
              <a:t/>
            </a:r>
            <a:endParaRPr sz="3600">
              <a:latin typeface="Monda"/>
              <a:ea typeface="Monda"/>
              <a:cs typeface="Monda"/>
              <a:sym typeface="Monda"/>
            </a:endParaRPr>
          </a:p>
          <a:p>
            <a:pPr indent="0" lvl="0" marL="0" marR="0" rtl="0" algn="r">
              <a:lnSpc>
                <a:spcPct val="100000"/>
              </a:lnSpc>
              <a:spcBef>
                <a:spcPts val="0"/>
              </a:spcBef>
              <a:spcAft>
                <a:spcPts val="0"/>
              </a:spcAft>
              <a:buClr>
                <a:srgbClr val="000000"/>
              </a:buClr>
              <a:buSzPts val="3600"/>
              <a:buFont typeface="Arial"/>
              <a:buNone/>
            </a:pPr>
            <a:r>
              <a:rPr lang="pt-BR" sz="3600">
                <a:latin typeface="Monda"/>
                <a:ea typeface="Monda"/>
                <a:cs typeface="Monda"/>
                <a:sym typeface="Monda"/>
              </a:rPr>
              <a:t>QUESTIONS?</a:t>
            </a:r>
            <a:endParaRPr sz="3600">
              <a:latin typeface="Monda"/>
              <a:ea typeface="Monda"/>
              <a:cs typeface="Monda"/>
              <a:sym typeface="Monda"/>
            </a:endParaRPr>
          </a:p>
        </p:txBody>
      </p:sp>
      <p:pic>
        <p:nvPicPr>
          <p:cNvPr id="903" name="Google Shape;903;g1af5925a464_0_26"/>
          <p:cNvPicPr preferRelativeResize="0"/>
          <p:nvPr/>
        </p:nvPicPr>
        <p:blipFill>
          <a:blip r:embed="rId5">
            <a:alphaModFix/>
          </a:blip>
          <a:stretch>
            <a:fillRect/>
          </a:stretch>
        </p:blipFill>
        <p:spPr>
          <a:xfrm>
            <a:off x="420900" y="4858900"/>
            <a:ext cx="1388600" cy="1726500"/>
          </a:xfrm>
          <a:prstGeom prst="rect">
            <a:avLst/>
          </a:prstGeom>
          <a:noFill/>
          <a:ln>
            <a:noFill/>
          </a:ln>
        </p:spPr>
      </p:pic>
      <p:sp>
        <p:nvSpPr>
          <p:cNvPr id="904" name="Google Shape;904;g1af5925a464_0_26"/>
          <p:cNvSpPr txBox="1"/>
          <p:nvPr/>
        </p:nvSpPr>
        <p:spPr>
          <a:xfrm>
            <a:off x="345100" y="4412500"/>
            <a:ext cx="1540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700">
                <a:solidFill>
                  <a:schemeClr val="dk1"/>
                </a:solidFill>
                <a:latin typeface="Monda"/>
                <a:ea typeface="Monda"/>
                <a:cs typeface="Monda"/>
                <a:sym typeface="Monda"/>
              </a:rPr>
              <a:t>References</a:t>
            </a:r>
            <a:endParaRPr sz="11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ad72bb8bc3_1_107"/>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179" name="Google Shape;179;g1ad72bb8bc3_1_107"/>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180" name="Google Shape;180;g1ad72bb8bc3_1_107"/>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181" name="Google Shape;181;g1ad72bb8bc3_1_107"/>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182" name="Google Shape;182;g1ad72bb8bc3_1_107"/>
          <p:cNvPicPr preferRelativeResize="0"/>
          <p:nvPr/>
        </p:nvPicPr>
        <p:blipFill rotWithShape="1">
          <a:blip r:embed="rId5">
            <a:alphaModFix/>
          </a:blip>
          <a:srcRect b="0" l="0" r="0" t="0"/>
          <a:stretch/>
        </p:blipFill>
        <p:spPr>
          <a:xfrm>
            <a:off x="430425" y="812700"/>
            <a:ext cx="8500674" cy="5962231"/>
          </a:xfrm>
          <a:prstGeom prst="rect">
            <a:avLst/>
          </a:prstGeom>
          <a:noFill/>
          <a:ln>
            <a:noFill/>
          </a:ln>
        </p:spPr>
      </p:pic>
      <p:pic>
        <p:nvPicPr>
          <p:cNvPr id="183" name="Google Shape;183;g1ad72bb8bc3_1_107"/>
          <p:cNvPicPr preferRelativeResize="0"/>
          <p:nvPr/>
        </p:nvPicPr>
        <p:blipFill rotWithShape="1">
          <a:blip r:embed="rId6">
            <a:alphaModFix/>
          </a:blip>
          <a:srcRect b="0" l="0" r="0" t="0"/>
          <a:stretch/>
        </p:blipFill>
        <p:spPr>
          <a:xfrm>
            <a:off x="10335150" y="4961322"/>
            <a:ext cx="1409700" cy="1752727"/>
          </a:xfrm>
          <a:prstGeom prst="rect">
            <a:avLst/>
          </a:prstGeom>
          <a:noFill/>
          <a:ln>
            <a:noFill/>
          </a:ln>
        </p:spPr>
      </p:pic>
      <p:sp>
        <p:nvSpPr>
          <p:cNvPr id="184" name="Google Shape;184;g1ad72bb8bc3_1_107"/>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PANCREATIC CANCER</a:t>
            </a:r>
            <a:endParaRPr b="0" i="0" sz="1400" u="none" cap="none" strike="noStrike">
              <a:solidFill>
                <a:srgbClr val="000000"/>
              </a:solidFill>
              <a:latin typeface="Arial"/>
              <a:ea typeface="Arial"/>
              <a:cs typeface="Arial"/>
              <a:sym typeface="Arial"/>
            </a:endParaRPr>
          </a:p>
        </p:txBody>
      </p:sp>
      <p:sp>
        <p:nvSpPr>
          <p:cNvPr id="185" name="Google Shape;185;g1ad72bb8bc3_1_107"/>
          <p:cNvSpPr txBox="1"/>
          <p:nvPr/>
        </p:nvSpPr>
        <p:spPr>
          <a:xfrm>
            <a:off x="9860702" y="4516325"/>
            <a:ext cx="2296200" cy="36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alibri"/>
                <a:ea typeface="Calibri"/>
                <a:cs typeface="Calibri"/>
                <a:sym typeface="Calibri"/>
              </a:rPr>
              <a:t>Source: Surveillance, Epidemiology, and End Results</a:t>
            </a:r>
            <a:endParaRPr b="0" i="0" sz="13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ad72bb8bc3_1_90"/>
          <p:cNvSpPr txBox="1"/>
          <p:nvPr>
            <p:ph idx="12" type="sldNum"/>
          </p:nvPr>
        </p:nvSpPr>
        <p:spPr>
          <a:xfrm>
            <a:off x="9413793" y="6467562"/>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b="1" lang="pt-BR" sz="1600">
                <a:latin typeface="Century Gothic"/>
                <a:ea typeface="Century Gothic"/>
                <a:cs typeface="Century Gothic"/>
                <a:sym typeface="Century Gothic"/>
              </a:rPr>
              <a:t>‹#›</a:t>
            </a:fld>
            <a:endParaRPr b="1" sz="1600">
              <a:latin typeface="Century Gothic"/>
              <a:ea typeface="Century Gothic"/>
              <a:cs typeface="Century Gothic"/>
              <a:sym typeface="Century Gothic"/>
            </a:endParaRPr>
          </a:p>
        </p:txBody>
      </p:sp>
      <p:pic>
        <p:nvPicPr>
          <p:cNvPr id="191" name="Google Shape;191;g1ad72bb8bc3_1_90"/>
          <p:cNvPicPr preferRelativeResize="0"/>
          <p:nvPr/>
        </p:nvPicPr>
        <p:blipFill rotWithShape="1">
          <a:blip r:embed="rId3">
            <a:alphaModFix/>
          </a:blip>
          <a:srcRect b="0" l="0" r="0" t="0"/>
          <a:stretch/>
        </p:blipFill>
        <p:spPr>
          <a:xfrm>
            <a:off x="11034584" y="-3215"/>
            <a:ext cx="1169772" cy="706737"/>
          </a:xfrm>
          <a:prstGeom prst="rect">
            <a:avLst/>
          </a:prstGeom>
          <a:noFill/>
          <a:ln>
            <a:noFill/>
          </a:ln>
        </p:spPr>
      </p:pic>
      <p:pic>
        <p:nvPicPr>
          <p:cNvPr id="192" name="Google Shape;192;g1ad72bb8bc3_1_90"/>
          <p:cNvPicPr preferRelativeResize="0"/>
          <p:nvPr/>
        </p:nvPicPr>
        <p:blipFill rotWithShape="1">
          <a:blip r:embed="rId4">
            <a:alphaModFix/>
          </a:blip>
          <a:srcRect b="0" l="0" r="0" t="0"/>
          <a:stretch/>
        </p:blipFill>
        <p:spPr>
          <a:xfrm>
            <a:off x="9479999" y="169495"/>
            <a:ext cx="1540176" cy="377186"/>
          </a:xfrm>
          <a:prstGeom prst="rect">
            <a:avLst/>
          </a:prstGeom>
          <a:noFill/>
          <a:ln>
            <a:noFill/>
          </a:ln>
        </p:spPr>
      </p:pic>
      <p:cxnSp>
        <p:nvCxnSpPr>
          <p:cNvPr id="193" name="Google Shape;193;g1ad72bb8bc3_1_90"/>
          <p:cNvCxnSpPr/>
          <p:nvPr/>
        </p:nvCxnSpPr>
        <p:spPr>
          <a:xfrm>
            <a:off x="0" y="691165"/>
            <a:ext cx="12204300" cy="0"/>
          </a:xfrm>
          <a:prstGeom prst="straightConnector1">
            <a:avLst/>
          </a:prstGeom>
          <a:noFill/>
          <a:ln cap="flat" cmpd="sng" w="44450">
            <a:solidFill>
              <a:srgbClr val="006D00"/>
            </a:solidFill>
            <a:prstDash val="solid"/>
            <a:miter lim="800000"/>
            <a:headEnd len="sm" w="sm" type="none"/>
            <a:tailEnd len="sm" w="sm" type="none"/>
          </a:ln>
        </p:spPr>
      </p:cxnSp>
      <p:pic>
        <p:nvPicPr>
          <p:cNvPr id="194" name="Google Shape;194;g1ad72bb8bc3_1_90"/>
          <p:cNvPicPr preferRelativeResize="0"/>
          <p:nvPr/>
        </p:nvPicPr>
        <p:blipFill rotWithShape="1">
          <a:blip r:embed="rId5">
            <a:alphaModFix/>
          </a:blip>
          <a:srcRect b="0" l="0" r="0" t="0"/>
          <a:stretch/>
        </p:blipFill>
        <p:spPr>
          <a:xfrm>
            <a:off x="152400" y="927681"/>
            <a:ext cx="9512287" cy="5616080"/>
          </a:xfrm>
          <a:prstGeom prst="rect">
            <a:avLst/>
          </a:prstGeom>
          <a:noFill/>
          <a:ln>
            <a:noFill/>
          </a:ln>
        </p:spPr>
      </p:pic>
      <p:pic>
        <p:nvPicPr>
          <p:cNvPr id="195" name="Google Shape;195;g1ad72bb8bc3_1_90"/>
          <p:cNvPicPr preferRelativeResize="0"/>
          <p:nvPr/>
        </p:nvPicPr>
        <p:blipFill rotWithShape="1">
          <a:blip r:embed="rId6">
            <a:alphaModFix/>
          </a:blip>
          <a:srcRect b="0" l="0" r="0" t="0"/>
          <a:stretch/>
        </p:blipFill>
        <p:spPr>
          <a:xfrm>
            <a:off x="10335150" y="4961322"/>
            <a:ext cx="1409700" cy="1752727"/>
          </a:xfrm>
          <a:prstGeom prst="rect">
            <a:avLst/>
          </a:prstGeom>
          <a:noFill/>
          <a:ln>
            <a:noFill/>
          </a:ln>
        </p:spPr>
      </p:pic>
      <p:sp>
        <p:nvSpPr>
          <p:cNvPr id="196" name="Google Shape;196;g1ad72bb8bc3_1_90"/>
          <p:cNvSpPr txBox="1"/>
          <p:nvPr/>
        </p:nvSpPr>
        <p:spPr>
          <a:xfrm>
            <a:off x="326725" y="111650"/>
            <a:ext cx="910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1" lang="pt-BR" sz="2500" u="none" cap="none" strike="noStrike">
                <a:solidFill>
                  <a:srgbClr val="006D00"/>
                </a:solidFill>
                <a:latin typeface="Century Gothic"/>
                <a:ea typeface="Century Gothic"/>
                <a:cs typeface="Century Gothic"/>
                <a:sym typeface="Century Gothic"/>
              </a:rPr>
              <a:t>PANCREATIC CANCER</a:t>
            </a:r>
            <a:endParaRPr b="0" i="0" sz="1400" u="none" cap="none" strike="noStrike">
              <a:solidFill>
                <a:srgbClr val="000000"/>
              </a:solidFill>
              <a:latin typeface="Arial"/>
              <a:ea typeface="Arial"/>
              <a:cs typeface="Arial"/>
              <a:sym typeface="Arial"/>
            </a:endParaRPr>
          </a:p>
        </p:txBody>
      </p:sp>
      <p:sp>
        <p:nvSpPr>
          <p:cNvPr id="197" name="Google Shape;197;g1ad72bb8bc3_1_90"/>
          <p:cNvSpPr txBox="1"/>
          <p:nvPr/>
        </p:nvSpPr>
        <p:spPr>
          <a:xfrm>
            <a:off x="9860702" y="4516325"/>
            <a:ext cx="2296200" cy="36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alibri"/>
                <a:ea typeface="Calibri"/>
                <a:cs typeface="Calibri"/>
                <a:sym typeface="Calibri"/>
              </a:rPr>
              <a:t>Source: Surveillance, Epidemiology, and End Results</a:t>
            </a:r>
            <a:endParaRPr b="0" i="0" sz="13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2021-03-30T17:29:48Z</dcterms:created>
  <dc:creator>Federico Aletti</dc:creator>
</cp:coreProperties>
</file>